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67" r:id="rId2"/>
    <p:sldId id="269" r:id="rId3"/>
    <p:sldId id="271" r:id="rId4"/>
    <p:sldId id="283" r:id="rId5"/>
    <p:sldId id="307" r:id="rId6"/>
    <p:sldId id="315" r:id="rId7"/>
    <p:sldId id="274" r:id="rId8"/>
    <p:sldId id="288" r:id="rId9"/>
    <p:sldId id="310" r:id="rId10"/>
    <p:sldId id="276" r:id="rId11"/>
    <p:sldId id="316" r:id="rId12"/>
    <p:sldId id="290" r:id="rId13"/>
    <p:sldId id="320" r:id="rId14"/>
    <p:sldId id="318" r:id="rId15"/>
    <p:sldId id="317" r:id="rId16"/>
    <p:sldId id="303" r:id="rId17"/>
    <p:sldId id="293" r:id="rId18"/>
    <p:sldId id="302" r:id="rId19"/>
    <p:sldId id="305" r:id="rId20"/>
    <p:sldId id="295" r:id="rId21"/>
    <p:sldId id="294" r:id="rId22"/>
    <p:sldId id="327" r:id="rId23"/>
    <p:sldId id="301" r:id="rId24"/>
    <p:sldId id="326" r:id="rId25"/>
    <p:sldId id="321" r:id="rId26"/>
    <p:sldId id="322" r:id="rId27"/>
    <p:sldId id="323" r:id="rId28"/>
    <p:sldId id="300" r:id="rId29"/>
    <p:sldId id="281" r:id="rId30"/>
    <p:sldId id="324" r:id="rId31"/>
    <p:sldId id="325" r:id="rId32"/>
    <p:sldId id="265" r:id="rId33"/>
  </p:sldIdLst>
  <p:sldSz cx="9144000" cy="6858000" type="screen4x3"/>
  <p:notesSz cx="6954838" cy="93091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>
          <p15:clr>
            <a:srgbClr val="A4A3A4"/>
          </p15:clr>
        </p15:guide>
        <p15:guide id="2" pos="219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60000"/>
    <a:srgbClr val="9F1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>
      <p:cViewPr varScale="1">
        <p:scale>
          <a:sx n="68" d="100"/>
          <a:sy n="68" d="100"/>
        </p:scale>
        <p:origin x="146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41" d="100"/>
          <a:sy n="41" d="100"/>
        </p:scale>
        <p:origin x="-2381" y="-72"/>
      </p:cViewPr>
      <p:guideLst>
        <p:guide orient="horz" pos="2932"/>
        <p:guide pos="219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62E406C-A2EB-4F98-8698-BE02451E2F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FC855-B62E-494A-9C5B-C2BC6A48C1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40175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E51C88-DD0B-40A8-B6C9-762315EFE4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EDAF77-5AE8-4856-B44A-D7C526B8A72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40175" y="8842375"/>
            <a:ext cx="3013075" cy="465138"/>
          </a:xfrm>
          <a:prstGeom prst="rect">
            <a:avLst/>
          </a:prstGeom>
        </p:spPr>
        <p:txBody>
          <a:bodyPr vert="horz" wrap="square" lIns="92930" tIns="46465" rIns="92930" bIns="46465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A021947-1F56-4ED0-8F35-4E6CD1C6093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EE1E38E-5AE6-49AF-88BA-DE713E7FD0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DEC659-2085-4B0E-A6A5-7B9F060D370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40175" y="0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2540B41-A3AC-48E3-B8C4-940C2ED2B7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pPr lvl="0"/>
            <a:endParaRPr lang="en-IN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0E6DCD0-FBB5-4C05-8907-8CC7D6487E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</p:spPr>
        <p:txBody>
          <a:bodyPr vert="horz" lIns="92930" tIns="46465" rIns="92930" bIns="46465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IN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7A08B5-3F50-4970-AFB6-8B6583CA134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13075" cy="465138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344307-460A-4287-A466-D87F3E0EF0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40175" y="8842375"/>
            <a:ext cx="3013075" cy="465138"/>
          </a:xfrm>
          <a:prstGeom prst="rect">
            <a:avLst/>
          </a:prstGeom>
        </p:spPr>
        <p:txBody>
          <a:bodyPr vert="horz" wrap="square" lIns="92930" tIns="46465" rIns="92930" bIns="46465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158A4B5-B6CF-479A-8563-72D5C30AA6EB}" type="slidenum">
              <a:rPr lang="en-IN" altLang="en-US"/>
              <a:pPr/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340B2D57-716D-485A-9065-D40A155AE8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8E5E353F-B3D3-4849-B1DA-5704616BE73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6C57CABB-3E2A-494E-B850-FC9B70CF09E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9CF5C09-A211-49BD-983A-8C00A8B4B2B9}" type="slidenum">
              <a:rPr lang="en-IN" altLang="en-US"/>
              <a:pPr eaLnBrk="1" hangingPunct="1"/>
              <a:t>1</a:t>
            </a:fld>
            <a:endParaRPr lang="en-I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6F7B6-33EF-42B8-94A1-9F7D4CA17065}"/>
              </a:ext>
            </a:extLst>
          </p:cNvPr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58A4B5-B6CF-479A-8563-72D5C30AA6EB}" type="slidenum">
              <a:rPr lang="en-IN" altLang="en-US" smtClean="0"/>
              <a:pPr/>
              <a:t>5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534698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023468" y="2744787"/>
            <a:ext cx="3097064" cy="1368425"/>
          </a:xfrm>
        </p:spPr>
        <p:txBody>
          <a:bodyPr rtlCol="0">
            <a:normAutofit/>
          </a:bodyPr>
          <a:lstStyle>
            <a:lvl1pPr marL="0" indent="0">
              <a:buNone/>
              <a:defRPr sz="900"/>
            </a:lvl1pPr>
          </a:lstStyle>
          <a:p>
            <a:pPr lvl="0"/>
            <a:r>
              <a:rPr lang="en-US" noProof="0"/>
              <a:t>Click icon to add picture</a:t>
            </a:r>
            <a:endParaRPr lang="en-IN" noProof="0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1988764" y="4221087"/>
            <a:ext cx="5166472" cy="57682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 i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>
              <a:buNone/>
              <a:defRPr/>
            </a:lvl4pPr>
            <a:lvl5pPr marL="1828800" indent="0">
              <a:buNone/>
              <a:defRPr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137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89DCF35-0891-4D6B-A620-4FFEFC53D73D}"/>
              </a:ext>
            </a:extLst>
          </p:cNvPr>
          <p:cNvCxnSpPr/>
          <p:nvPr userDrawn="1"/>
        </p:nvCxnSpPr>
        <p:spPr>
          <a:xfrm>
            <a:off x="395288" y="6308725"/>
            <a:ext cx="619283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F7FAC3-80AE-46CE-95BB-BD97F5B7E521}"/>
              </a:ext>
            </a:extLst>
          </p:cNvPr>
          <p:cNvCxnSpPr/>
          <p:nvPr userDrawn="1"/>
        </p:nvCxnSpPr>
        <p:spPr>
          <a:xfrm>
            <a:off x="971550" y="6381750"/>
            <a:ext cx="0" cy="3603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82FDA83-8415-4D81-BE58-0F8BA421FB0E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5" descr="C:\Users\abc\Pictures\RAIT-DEEMED-LOGO.jpg">
            <a:extLst>
              <a:ext uri="{FF2B5EF4-FFF2-40B4-BE49-F238E27FC236}">
                <a16:creationId xmlns:a16="http://schemas.microsoft.com/office/drawing/2014/main" id="{1B1F790E-9DF0-4102-8BB2-2F0D9987A23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Picture Placeholder 2"/>
          <p:cNvSpPr>
            <a:spLocks noGrp="1"/>
          </p:cNvSpPr>
          <p:nvPr>
            <p:ph type="pic" idx="1"/>
          </p:nvPr>
        </p:nvSpPr>
        <p:spPr>
          <a:xfrm>
            <a:off x="467544" y="1412776"/>
            <a:ext cx="8208912" cy="4824536"/>
          </a:xfrm>
        </p:spPr>
        <p:txBody>
          <a:bodyPr rtlCol="0">
            <a:normAutofit/>
          </a:bodyPr>
          <a:lstStyle>
            <a:lvl1pPr marL="0" indent="0">
              <a:buNone/>
              <a:defRPr sz="9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rgbClr val="9F1C33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9B318D3-9E42-48D3-A7A6-DDF88615BE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28700" y="6356350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6D2EF25-8EAF-42DD-93CB-064ACE3602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68313" y="6356350"/>
            <a:ext cx="476250" cy="365125"/>
          </a:xfrm>
        </p:spPr>
        <p:txBody>
          <a:bodyPr/>
          <a:lstStyle>
            <a:lvl1pPr algn="l">
              <a:defRPr/>
            </a:lvl1pPr>
          </a:lstStyle>
          <a:p>
            <a:fld id="{A8FD2D58-5C99-4380-BA1E-DCD6DA980EA4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73385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D2321DA-A122-422D-A642-D2919AD7FA74}"/>
              </a:ext>
            </a:extLst>
          </p:cNvPr>
          <p:cNvCxnSpPr/>
          <p:nvPr userDrawn="1"/>
        </p:nvCxnSpPr>
        <p:spPr>
          <a:xfrm>
            <a:off x="395288" y="6308725"/>
            <a:ext cx="619283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C06D84-C80A-43B2-8E7B-BABAA9DC21F6}"/>
              </a:ext>
            </a:extLst>
          </p:cNvPr>
          <p:cNvCxnSpPr/>
          <p:nvPr userDrawn="1"/>
        </p:nvCxnSpPr>
        <p:spPr>
          <a:xfrm>
            <a:off x="971550" y="6381750"/>
            <a:ext cx="0" cy="3603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14D8D93-B31A-43D8-8DBE-45C7E867F320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5" descr="C:\Users\abc\Pictures\RAIT-DEEMED-LOGO.jpg">
            <a:extLst>
              <a:ext uri="{FF2B5EF4-FFF2-40B4-BE49-F238E27FC236}">
                <a16:creationId xmlns:a16="http://schemas.microsoft.com/office/drawing/2014/main" id="{B366B9C1-8731-4E89-9E6F-2CAAEC9CAA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9552" y="1268760"/>
            <a:ext cx="8147248" cy="3744416"/>
          </a:xfrm>
        </p:spPr>
        <p:txBody>
          <a:bodyPr rtlCol="0">
            <a:normAutofit/>
          </a:bodyPr>
          <a:lstStyle>
            <a:lvl1pPr marL="0" indent="0">
              <a:buNone/>
              <a:defRPr sz="9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376" y="5085184"/>
            <a:ext cx="8147248" cy="804862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Source Sans Pro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rgbClr val="9F1C33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FCFEFE5-E74B-4E5A-8FAF-9AB11EE29B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28700" y="6356350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4515286-C5AB-4787-A1BE-D71569A511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68313" y="6356350"/>
            <a:ext cx="476250" cy="365125"/>
          </a:xfrm>
        </p:spPr>
        <p:txBody>
          <a:bodyPr/>
          <a:lstStyle>
            <a:lvl1pPr algn="l">
              <a:defRPr/>
            </a:lvl1pPr>
          </a:lstStyle>
          <a:p>
            <a:fld id="{6E6FDCCB-A796-4793-9ACE-BB963C9B5D2E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7504072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38200" y="19050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800600" y="1905000"/>
            <a:ext cx="38100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Rectangle 65">
            <a:extLst>
              <a:ext uri="{FF2B5EF4-FFF2-40B4-BE49-F238E27FC236}">
                <a16:creationId xmlns:a16="http://schemas.microsoft.com/office/drawing/2014/main" id="{4E036A1C-CF01-4CFA-A500-53DF65681A3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6">
            <a:extLst>
              <a:ext uri="{FF2B5EF4-FFF2-40B4-BE49-F238E27FC236}">
                <a16:creationId xmlns:a16="http://schemas.microsoft.com/office/drawing/2014/main" id="{23A73703-405A-440B-B865-3DD45B582D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SE Mini Project Mock 2 Presentation</a:t>
            </a:r>
          </a:p>
        </p:txBody>
      </p:sp>
      <p:sp>
        <p:nvSpPr>
          <p:cNvPr id="7" name="Rectangle 67">
            <a:extLst>
              <a:ext uri="{FF2B5EF4-FFF2-40B4-BE49-F238E27FC236}">
                <a16:creationId xmlns:a16="http://schemas.microsoft.com/office/drawing/2014/main" id="{17482BEC-4362-47A7-85B6-11D4782A49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BE0828-0AD9-4E3A-B2F1-706F8E528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98569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535214-CCDB-4EFD-9DAA-CE15D41354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CDEF92-755A-4FE6-A26A-E557F1357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79AB98-76FC-4D57-8B83-74C76ABE5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E486F2-670E-4F7D-B5AE-D9F6F2769CE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3544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B9B5A2-4ABE-42BD-8510-86CA72809A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F1736C-34CC-4565-AEB1-C41F9DF2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9B90FC-6D55-4DCD-B2D6-1FA845132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D84A81-9AB3-48B2-BE2C-A0746268059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9257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7FDC327-B69E-4622-8759-251037B8A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88" b="8002"/>
          <a:stretch>
            <a:fillRect/>
          </a:stretch>
        </p:blipFill>
        <p:spPr bwMode="auto">
          <a:xfrm>
            <a:off x="-90488" y="0"/>
            <a:ext cx="92344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9F34209-2A03-4ACD-81A8-BF1EE0D0EE43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2659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3A09848-60A7-46E0-89D1-DF64218FAC72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D2A53F-4E22-4912-958D-E3465CFA5CEA}"/>
              </a:ext>
            </a:extLst>
          </p:cNvPr>
          <p:cNvCxnSpPr/>
          <p:nvPr userDrawn="1"/>
        </p:nvCxnSpPr>
        <p:spPr>
          <a:xfrm>
            <a:off x="395288" y="6308725"/>
            <a:ext cx="619283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05EEB16-18F4-4AC1-95D9-60C3F0B35222}"/>
              </a:ext>
            </a:extLst>
          </p:cNvPr>
          <p:cNvCxnSpPr/>
          <p:nvPr userDrawn="1"/>
        </p:nvCxnSpPr>
        <p:spPr>
          <a:xfrm>
            <a:off x="971550" y="6381750"/>
            <a:ext cx="0" cy="3603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5" descr="C:\Users\abc\Pictures\RAIT-DEEMED-LOGO.jpg">
            <a:extLst>
              <a:ext uri="{FF2B5EF4-FFF2-40B4-BE49-F238E27FC236}">
                <a16:creationId xmlns:a16="http://schemas.microsoft.com/office/drawing/2014/main" id="{65C7011F-9C18-45BB-B74A-B8AC15EB06E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rgbClr val="9F1C33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21" name="Content Placeholder 20"/>
          <p:cNvSpPr>
            <a:spLocks noGrp="1"/>
          </p:cNvSpPr>
          <p:nvPr>
            <p:ph sz="quarter" idx="14"/>
          </p:nvPr>
        </p:nvSpPr>
        <p:spPr>
          <a:xfrm>
            <a:off x="539750" y="1484313"/>
            <a:ext cx="8064500" cy="4032250"/>
          </a:xfrm>
        </p:spPr>
        <p:txBody>
          <a:bodyPr>
            <a:normAutofit/>
          </a:bodyPr>
          <a:lstStyle>
            <a:lvl1pPr>
              <a:defRPr sz="1600">
                <a:latin typeface="Source Sans Pro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3C8BB64-B746-4B4F-B07B-ED67669198C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028700" y="6356350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81DE622-0206-4277-B4D6-9E96C6FF125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68313" y="6356350"/>
            <a:ext cx="476250" cy="365125"/>
          </a:xfrm>
        </p:spPr>
        <p:txBody>
          <a:bodyPr/>
          <a:lstStyle>
            <a:lvl1pPr algn="l">
              <a:defRPr/>
            </a:lvl1pPr>
          </a:lstStyle>
          <a:p>
            <a:fld id="{5EF1C2BF-7998-49E1-AB6E-4EA83B1F1B5C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572214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5DB73E-2301-4D41-8C0E-D0DD13FDD830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570AD41-685E-4296-B1F1-C7710C10DB2A}"/>
              </a:ext>
            </a:extLst>
          </p:cNvPr>
          <p:cNvCxnSpPr/>
          <p:nvPr userDrawn="1"/>
        </p:nvCxnSpPr>
        <p:spPr>
          <a:xfrm>
            <a:off x="395288" y="6308725"/>
            <a:ext cx="619283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E63744E-09B7-4349-A18D-49F5569CA5D4}"/>
              </a:ext>
            </a:extLst>
          </p:cNvPr>
          <p:cNvCxnSpPr/>
          <p:nvPr userDrawn="1"/>
        </p:nvCxnSpPr>
        <p:spPr>
          <a:xfrm>
            <a:off x="971550" y="6381750"/>
            <a:ext cx="0" cy="3603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5" descr="C:\Users\abc\Pictures\RAIT-DEEMED-LOGO.jpg">
            <a:extLst>
              <a:ext uri="{FF2B5EF4-FFF2-40B4-BE49-F238E27FC236}">
                <a16:creationId xmlns:a16="http://schemas.microsoft.com/office/drawing/2014/main" id="{C0677F55-15E6-4B55-AA41-FEBC6E0CCB9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buFont typeface="Wingdings" pitchFamily="2" charset="2"/>
              <a:buChar char="§"/>
              <a:defRPr sz="1800">
                <a:latin typeface="Source Sans Pro" pitchFamily="34" charset="0"/>
              </a:defRPr>
            </a:lvl1pPr>
            <a:lvl2pPr marL="742950" indent="-285750">
              <a:buFont typeface="Wingdings" pitchFamily="2" charset="2"/>
              <a:buChar char="§"/>
              <a:defRPr sz="1800">
                <a:latin typeface="Source Sans Pro" pitchFamily="34" charset="0"/>
              </a:defRPr>
            </a:lvl2pPr>
            <a:lvl3pPr marL="11430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3pPr>
            <a:lvl4pPr marL="16002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4pPr>
            <a:lvl5pPr marL="20574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rgbClr val="9F1C33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732886D-AA39-494A-A3D5-888CB26DE5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28700" y="6356350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C61994-C071-4BE4-852D-ECC94CA4FE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68313" y="6356350"/>
            <a:ext cx="476250" cy="365125"/>
          </a:xfrm>
        </p:spPr>
        <p:txBody>
          <a:bodyPr/>
          <a:lstStyle>
            <a:lvl1pPr algn="l">
              <a:defRPr/>
            </a:lvl1pPr>
          </a:lstStyle>
          <a:p>
            <a:fld id="{91827821-C4BD-48FD-BA5C-03FBD1B08BBE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777443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84DF950-6A9B-4611-B2BA-22606508FB99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1B106E-CBCF-4FFE-8EC4-BD3AFA7CCE2A}"/>
              </a:ext>
            </a:extLst>
          </p:cNvPr>
          <p:cNvCxnSpPr/>
          <p:nvPr userDrawn="1"/>
        </p:nvCxnSpPr>
        <p:spPr>
          <a:xfrm>
            <a:off x="395288" y="6308725"/>
            <a:ext cx="619283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81DADE7-23F5-436B-BC50-13F190818F94}"/>
              </a:ext>
            </a:extLst>
          </p:cNvPr>
          <p:cNvCxnSpPr/>
          <p:nvPr userDrawn="1"/>
        </p:nvCxnSpPr>
        <p:spPr>
          <a:xfrm>
            <a:off x="971550" y="6381750"/>
            <a:ext cx="0" cy="3603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5" descr="C:\Users\abc\Pictures\RAIT-DEEMED-LOGO.jpg">
            <a:extLst>
              <a:ext uri="{FF2B5EF4-FFF2-40B4-BE49-F238E27FC236}">
                <a16:creationId xmlns:a16="http://schemas.microsoft.com/office/drawing/2014/main" id="{30541DBE-EA52-46A8-BA5F-14A3A5661B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sz="1800">
                <a:latin typeface="Source Sans Pro" pitchFamily="34" charset="0"/>
              </a:defRPr>
            </a:lvl1pPr>
            <a:lvl2pPr marL="457200" indent="0">
              <a:buFont typeface="Wingdings" pitchFamily="2" charset="2"/>
              <a:buNone/>
              <a:defRPr sz="1800">
                <a:latin typeface="Source Sans Pro" pitchFamily="34" charset="0"/>
              </a:defRPr>
            </a:lvl2pPr>
            <a:lvl3pPr marL="914400" indent="0">
              <a:buFont typeface="Wingdings" pitchFamily="2" charset="2"/>
              <a:buNone/>
              <a:defRPr sz="1800">
                <a:latin typeface="Source Sans Pro" pitchFamily="34" charset="0"/>
              </a:defRPr>
            </a:lvl3pPr>
            <a:lvl4pPr marL="1371600" indent="0">
              <a:buFont typeface="Wingdings" pitchFamily="2" charset="2"/>
              <a:buNone/>
              <a:defRPr sz="1800">
                <a:latin typeface="Source Sans Pro" pitchFamily="34" charset="0"/>
              </a:defRPr>
            </a:lvl4pPr>
            <a:lvl5pPr marL="1828800" indent="0">
              <a:buFont typeface="Wingdings" pitchFamily="2" charset="2"/>
              <a:buNone/>
              <a:defRPr sz="1800">
                <a:latin typeface="Source Sans Pro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rgbClr val="9F1C33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7BF3B5E-A620-42EF-8CB6-48D51CD0FF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28700" y="6356350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80D23BB-B3E1-482A-BD67-4FBA49CD8C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68313" y="6356350"/>
            <a:ext cx="476250" cy="365125"/>
          </a:xfrm>
        </p:spPr>
        <p:txBody>
          <a:bodyPr/>
          <a:lstStyle>
            <a:lvl1pPr algn="l">
              <a:defRPr/>
            </a:lvl1pPr>
          </a:lstStyle>
          <a:p>
            <a:fld id="{AC8000CD-55AF-4B13-894F-FBD239A88B59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2787940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8D78022-B42B-4D79-9177-6BBDCAF7AEE8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4872791-23F2-438B-9670-1BF396B0C5E7}"/>
              </a:ext>
            </a:extLst>
          </p:cNvPr>
          <p:cNvCxnSpPr/>
          <p:nvPr userDrawn="1"/>
        </p:nvCxnSpPr>
        <p:spPr>
          <a:xfrm>
            <a:off x="395288" y="6308725"/>
            <a:ext cx="619283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1C4E5F-3662-4D00-AAB3-1B4B25A526A2}"/>
              </a:ext>
            </a:extLst>
          </p:cNvPr>
          <p:cNvCxnSpPr/>
          <p:nvPr userDrawn="1"/>
        </p:nvCxnSpPr>
        <p:spPr>
          <a:xfrm>
            <a:off x="971550" y="6381750"/>
            <a:ext cx="0" cy="3603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5" descr="C:\Users\abc\Pictures\RAIT-DEEMED-LOGO.jpg">
            <a:extLst>
              <a:ext uri="{FF2B5EF4-FFF2-40B4-BE49-F238E27FC236}">
                <a16:creationId xmlns:a16="http://schemas.microsoft.com/office/drawing/2014/main" id="{28D120E8-A27D-4E82-AC2F-3B8347D7A1F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52936"/>
            <a:ext cx="8229600" cy="3273227"/>
          </a:xfrm>
        </p:spPr>
        <p:txBody>
          <a:bodyPr>
            <a:normAutofit/>
          </a:bodyPr>
          <a:lstStyle>
            <a:lvl1pPr marL="342900" indent="-342900">
              <a:buFont typeface="Wingdings" pitchFamily="2" charset="2"/>
              <a:buChar char="§"/>
              <a:defRPr sz="1800">
                <a:latin typeface="Source Sans Pro" pitchFamily="34" charset="0"/>
              </a:defRPr>
            </a:lvl1pPr>
            <a:lvl2pPr marL="742950" indent="-285750">
              <a:buFont typeface="Wingdings" pitchFamily="2" charset="2"/>
              <a:buChar char="§"/>
              <a:defRPr sz="1800">
                <a:latin typeface="Source Sans Pro" pitchFamily="34" charset="0"/>
              </a:defRPr>
            </a:lvl2pPr>
            <a:lvl3pPr marL="11430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3pPr>
            <a:lvl4pPr marL="16002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4pPr>
            <a:lvl5pPr marL="20574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468313" y="1484313"/>
            <a:ext cx="8207375" cy="1152525"/>
          </a:xfrm>
        </p:spPr>
        <p:txBody>
          <a:bodyPr>
            <a:noAutofit/>
          </a:bodyPr>
          <a:lstStyle>
            <a:lvl1pPr marL="0" indent="0" algn="just">
              <a:buNone/>
              <a:defRPr sz="1800">
                <a:latin typeface="Source Sans Pro" pitchFamily="34" charset="0"/>
              </a:defRPr>
            </a:lvl1pPr>
            <a:lvl2pPr marL="457200" indent="0" algn="just">
              <a:buNone/>
              <a:defRPr sz="1800"/>
            </a:lvl2pPr>
            <a:lvl3pPr marL="914400" indent="0" algn="just">
              <a:buNone/>
              <a:defRPr sz="1800"/>
            </a:lvl3pPr>
            <a:lvl4pPr marL="1371600" indent="0" algn="just">
              <a:buNone/>
              <a:defRPr sz="1800"/>
            </a:lvl4pPr>
            <a:lvl5pPr marL="1828800" indent="0" algn="just">
              <a:buNone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rgbClr val="9F1C33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A669D65-BFA6-4D3A-A834-A73EE467B1B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028700" y="6356350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CBA55523-B366-4F87-845F-922B129F9D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68313" y="6356350"/>
            <a:ext cx="476250" cy="365125"/>
          </a:xfrm>
        </p:spPr>
        <p:txBody>
          <a:bodyPr/>
          <a:lstStyle>
            <a:lvl1pPr algn="l">
              <a:defRPr/>
            </a:lvl1pPr>
          </a:lstStyle>
          <a:p>
            <a:fld id="{3F1FC8E4-4FCB-47FA-80B7-449D1A15179D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614285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ECF41C6-CE4B-4B2A-895B-186C8CACF295}"/>
              </a:ext>
            </a:extLst>
          </p:cNvPr>
          <p:cNvCxnSpPr/>
          <p:nvPr userDrawn="1"/>
        </p:nvCxnSpPr>
        <p:spPr>
          <a:xfrm>
            <a:off x="395288" y="6308725"/>
            <a:ext cx="619283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47E5BBF-052C-4CBF-87C2-6F95A2F1B114}"/>
              </a:ext>
            </a:extLst>
          </p:cNvPr>
          <p:cNvCxnSpPr/>
          <p:nvPr userDrawn="1"/>
        </p:nvCxnSpPr>
        <p:spPr>
          <a:xfrm>
            <a:off x="971550" y="6381750"/>
            <a:ext cx="0" cy="3603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C22BC88-622B-4292-A0BF-E0C7EE22BE9E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5" descr="C:\Users\abc\Pictures\RAIT-DEEMED-LOGO.jpg">
            <a:extLst>
              <a:ext uri="{FF2B5EF4-FFF2-40B4-BE49-F238E27FC236}">
                <a16:creationId xmlns:a16="http://schemas.microsoft.com/office/drawing/2014/main" id="{031B486D-2545-46AA-B837-D8FFC626DE3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>
            <a:normAutofit/>
          </a:bodyPr>
          <a:lstStyle>
            <a:lvl1pPr>
              <a:defRPr sz="9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>
            <a:normAutofit/>
          </a:bodyPr>
          <a:lstStyle>
            <a:lvl1pPr>
              <a:defRPr sz="9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rgbClr val="9F1C33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96DA4DD-3CA3-4FCA-9FA8-6BC18CFF19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28700" y="6356350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C5B3EFB-D5EA-4ABF-9856-5863650572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68313" y="6356350"/>
            <a:ext cx="476250" cy="365125"/>
          </a:xfrm>
        </p:spPr>
        <p:txBody>
          <a:bodyPr/>
          <a:lstStyle>
            <a:lvl1pPr algn="l">
              <a:defRPr/>
            </a:lvl1pPr>
          </a:lstStyle>
          <a:p>
            <a:fld id="{B00B2C72-1CC8-4D57-BBBA-2A824AF88338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2753899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22F64C0-F8E1-4961-BB0E-21B2595DF49A}"/>
              </a:ext>
            </a:extLst>
          </p:cNvPr>
          <p:cNvCxnSpPr/>
          <p:nvPr userDrawn="1"/>
        </p:nvCxnSpPr>
        <p:spPr>
          <a:xfrm>
            <a:off x="395288" y="6308725"/>
            <a:ext cx="619283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D53C7B-2ABB-45BC-856C-27D6449E59A8}"/>
              </a:ext>
            </a:extLst>
          </p:cNvPr>
          <p:cNvCxnSpPr/>
          <p:nvPr userDrawn="1"/>
        </p:nvCxnSpPr>
        <p:spPr>
          <a:xfrm>
            <a:off x="971550" y="6381750"/>
            <a:ext cx="0" cy="3603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B4B742B-9BC1-42F7-9FB6-F1D35AACA573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5" descr="C:\Users\abc\Pictures\RAIT-DEEMED-LOGO.jpg">
            <a:extLst>
              <a:ext uri="{FF2B5EF4-FFF2-40B4-BE49-F238E27FC236}">
                <a16:creationId xmlns:a16="http://schemas.microsoft.com/office/drawing/2014/main" id="{3FDC4C13-5C86-485A-BB56-D5F32303C55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ctr">
            <a:normAutofit/>
          </a:bodyPr>
          <a:lstStyle>
            <a:lvl1pPr marL="0" indent="0">
              <a:buNone/>
              <a:defRPr sz="1800" b="1">
                <a:latin typeface="Source Sans Pro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>
            <a:normAutofit/>
          </a:bodyPr>
          <a:lstStyle>
            <a:lvl1pPr marL="342900" indent="-342900">
              <a:buFont typeface="Wingdings" pitchFamily="2" charset="2"/>
              <a:buChar char="§"/>
              <a:defRPr sz="1800">
                <a:latin typeface="Source Sans Pro" pitchFamily="34" charset="0"/>
              </a:defRPr>
            </a:lvl1pPr>
            <a:lvl2pPr marL="742950" indent="-285750">
              <a:buFont typeface="Wingdings" pitchFamily="2" charset="2"/>
              <a:buChar char="§"/>
              <a:defRPr sz="1800">
                <a:latin typeface="Source Sans Pro" pitchFamily="34" charset="0"/>
              </a:defRPr>
            </a:lvl2pPr>
            <a:lvl3pPr marL="11430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3pPr>
            <a:lvl4pPr marL="16002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4pPr>
            <a:lvl5pPr marL="20574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ctr">
            <a:normAutofit/>
          </a:bodyPr>
          <a:lstStyle>
            <a:lvl1pPr marL="0" indent="0">
              <a:buNone/>
              <a:defRPr sz="1800" b="1">
                <a:latin typeface="Source Sans Pro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>
            <a:normAutofit/>
          </a:bodyPr>
          <a:lstStyle>
            <a:lvl1pPr marL="342900" indent="-342900">
              <a:buFont typeface="Wingdings" pitchFamily="2" charset="2"/>
              <a:buChar char="§"/>
              <a:defRPr sz="1800">
                <a:latin typeface="Source Sans Pro" pitchFamily="34" charset="0"/>
              </a:defRPr>
            </a:lvl1pPr>
            <a:lvl2pPr marL="742950" indent="-285750">
              <a:buFont typeface="Wingdings" pitchFamily="2" charset="2"/>
              <a:buChar char="§"/>
              <a:defRPr sz="1800">
                <a:latin typeface="Source Sans Pro" pitchFamily="34" charset="0"/>
              </a:defRPr>
            </a:lvl2pPr>
            <a:lvl3pPr marL="11430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3pPr>
            <a:lvl4pPr marL="16002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4pPr>
            <a:lvl5pPr marL="2057400" indent="-228600">
              <a:buFont typeface="Wingdings" pitchFamily="2" charset="2"/>
              <a:buChar char="§"/>
              <a:defRPr sz="1800">
                <a:latin typeface="Source Sans Pro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rgbClr val="9F1C33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D640349-63F8-4ECA-BADF-7228148ED6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28700" y="6356350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BE4DA24-236B-41C6-A42E-3F5DFAC261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68313" y="6356350"/>
            <a:ext cx="476250" cy="365125"/>
          </a:xfrm>
        </p:spPr>
        <p:txBody>
          <a:bodyPr/>
          <a:lstStyle>
            <a:lvl1pPr algn="l">
              <a:defRPr/>
            </a:lvl1pPr>
          </a:lstStyle>
          <a:p>
            <a:fld id="{11D16270-E037-4B3A-8AEC-6FDEC3C840F5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961272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138435-6603-47F6-A569-897B94136FAC}"/>
              </a:ext>
            </a:extLst>
          </p:cNvPr>
          <p:cNvCxnSpPr/>
          <p:nvPr userDrawn="1"/>
        </p:nvCxnSpPr>
        <p:spPr>
          <a:xfrm>
            <a:off x="395288" y="6308725"/>
            <a:ext cx="619283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B09388-889F-42D8-A77F-974F911FF975}"/>
              </a:ext>
            </a:extLst>
          </p:cNvPr>
          <p:cNvCxnSpPr/>
          <p:nvPr userDrawn="1"/>
        </p:nvCxnSpPr>
        <p:spPr>
          <a:xfrm>
            <a:off x="971550" y="6381750"/>
            <a:ext cx="0" cy="3603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E7FE454-7745-45F8-83BF-81E12B37752A}"/>
              </a:ext>
            </a:extLst>
          </p:cNvPr>
          <p:cNvCxnSpPr/>
          <p:nvPr userDrawn="1"/>
        </p:nvCxnSpPr>
        <p:spPr>
          <a:xfrm>
            <a:off x="395288" y="1125538"/>
            <a:ext cx="835342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5" descr="C:\Users\abc\Pictures\RAIT-DEEMED-LOGO.jpg">
            <a:extLst>
              <a:ext uri="{FF2B5EF4-FFF2-40B4-BE49-F238E27FC236}">
                <a16:creationId xmlns:a16="http://schemas.microsoft.com/office/drawing/2014/main" id="{3E64156B-75A1-46C0-B8CB-7F736080346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556792"/>
            <a:ext cx="4040188" cy="4569371"/>
          </a:xfr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sz="1600">
                <a:latin typeface="Source Sans Pro" pitchFamily="34" charset="0"/>
              </a:defRPr>
            </a:lvl1pPr>
            <a:lvl2pPr marL="457200" indent="0">
              <a:buFont typeface="Wingdings" pitchFamily="2" charset="2"/>
              <a:buNone/>
              <a:defRPr sz="1600">
                <a:latin typeface="Source Sans Pro" pitchFamily="34" charset="0"/>
              </a:defRPr>
            </a:lvl2pPr>
            <a:lvl3pPr marL="914400" indent="0">
              <a:buFont typeface="Wingdings" pitchFamily="2" charset="2"/>
              <a:buNone/>
              <a:defRPr sz="1600">
                <a:latin typeface="Source Sans Pro" pitchFamily="34" charset="0"/>
              </a:defRPr>
            </a:lvl3pPr>
            <a:lvl4pPr marL="1371600" indent="0">
              <a:buFont typeface="Wingdings" pitchFamily="2" charset="2"/>
              <a:buNone/>
              <a:defRPr sz="1600">
                <a:latin typeface="Source Sans Pro" pitchFamily="34" charset="0"/>
              </a:defRPr>
            </a:lvl4pPr>
            <a:lvl5pPr marL="1828800" indent="0">
              <a:buFont typeface="Wingdings" pitchFamily="2" charset="2"/>
              <a:buNone/>
              <a:defRPr sz="1600">
                <a:latin typeface="Source Sans Pro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56792"/>
            <a:ext cx="4041775" cy="4569371"/>
          </a:xfr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sz="1600">
                <a:latin typeface="Source Sans Pro" pitchFamily="34" charset="0"/>
              </a:defRPr>
            </a:lvl1pPr>
            <a:lvl2pPr marL="742950" indent="-285750">
              <a:buFont typeface="Wingdings" pitchFamily="2" charset="2"/>
              <a:buChar char="§"/>
              <a:defRPr sz="1600">
                <a:latin typeface="Source Sans Pro" pitchFamily="34" charset="0"/>
              </a:defRPr>
            </a:lvl2pPr>
            <a:lvl3pPr marL="1143000" indent="-228600">
              <a:buFont typeface="Wingdings" pitchFamily="2" charset="2"/>
              <a:buChar char="§"/>
              <a:defRPr sz="1600">
                <a:latin typeface="Source Sans Pro" pitchFamily="34" charset="0"/>
              </a:defRPr>
            </a:lvl3pPr>
            <a:lvl4pPr marL="1600200" indent="-228600">
              <a:buFont typeface="Wingdings" pitchFamily="2" charset="2"/>
              <a:buChar char="§"/>
              <a:defRPr sz="1600">
                <a:latin typeface="Source Sans Pro" pitchFamily="34" charset="0"/>
              </a:defRPr>
            </a:lvl4pPr>
            <a:lvl5pPr marL="2057400" indent="-228600">
              <a:buFont typeface="Wingdings" pitchFamily="2" charset="2"/>
              <a:buChar char="§"/>
              <a:defRPr sz="1600">
                <a:latin typeface="Source Sans Pro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</p:spPr>
        <p:txBody>
          <a:bodyPr>
            <a:normAutofit/>
          </a:bodyPr>
          <a:lstStyle>
            <a:lvl1pPr algn="l">
              <a:defRPr sz="2000" b="1">
                <a:solidFill>
                  <a:srgbClr val="9F1C33"/>
                </a:solidFill>
                <a:latin typeface="Minion Pro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165D44-59CB-4874-8FFD-6D97E8811C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28700" y="6356350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87B1AD8-0235-424D-A3E4-45B1065EAF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68313" y="6356350"/>
            <a:ext cx="476250" cy="365125"/>
          </a:xfrm>
        </p:spPr>
        <p:txBody>
          <a:bodyPr/>
          <a:lstStyle>
            <a:lvl1pPr algn="l">
              <a:defRPr/>
            </a:lvl1pPr>
          </a:lstStyle>
          <a:p>
            <a:fld id="{391F1AAB-C24A-4EA2-84FE-AFD4EAA352D0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077802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7AC6783A-C304-4F36-A0E6-14E725D98DA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IN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27E574F-F94C-4F8D-9BE9-8379D41CD7C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I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A2A43-D525-4CB3-B755-1D113F9C29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Minion Pro" pitchFamily="18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BDD63-56A1-4E41-8F9B-D1023AB25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2275" y="6356350"/>
            <a:ext cx="477838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404040"/>
                </a:solidFill>
                <a:latin typeface="Minion Pro"/>
              </a:defRPr>
            </a:lvl1pPr>
          </a:lstStyle>
          <a:p>
            <a:fld id="{957C37F2-3AFC-4344-BD8B-D1F80B27F20A}" type="slidenum">
              <a:rPr lang="en-IN" altLang="en-US"/>
              <a:pPr/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idester.com/list-of-ridesharing-companies/" TargetMode="External"/><Relationship Id="rId7" Type="http://schemas.openxmlformats.org/officeDocument/2006/relationships/hyperlink" Target="https://www.courierhacker.com/gig-economy/gig-101-what-is-rideshare-and-ridesharing/" TargetMode="External"/><Relationship Id="rId2" Type="http://schemas.openxmlformats.org/officeDocument/2006/relationships/hyperlink" Target="https://en.wikipedia.org/wiki/Carpool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du.gcfglobal.org/en/sharingeconomy/what-is-ridesharing/1/" TargetMode="External"/><Relationship Id="rId5" Type="http://schemas.openxmlformats.org/officeDocument/2006/relationships/hyperlink" Target="https://www.liftango.com/resources/what-is-carpooling" TargetMode="External"/><Relationship Id="rId4" Type="http://schemas.openxmlformats.org/officeDocument/2006/relationships/hyperlink" Target="https://poola.app/benefits-of-carpooling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002/9781119686750.ch3" TargetMode="External"/><Relationship Id="rId2" Type="http://schemas.openxmlformats.org/officeDocument/2006/relationships/hyperlink" Target="https://www.traficom.fi/sites/default/files/media/publication/TRA2020-Book-of-Abstract-Traficom-research-publication.pdf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researchgate.net/project/Sustainable-transportation-and-distribution-2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Content Placeholder 4">
            <a:extLst>
              <a:ext uri="{FF2B5EF4-FFF2-40B4-BE49-F238E27FC236}">
                <a16:creationId xmlns:a16="http://schemas.microsoft.com/office/drawing/2014/main" id="{555541E9-277D-43CC-ACC5-9F05A4BE743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36550" y="205575"/>
            <a:ext cx="8339138" cy="4076700"/>
          </a:xfrm>
        </p:spPr>
        <p:txBody>
          <a:bodyPr/>
          <a:lstStyle/>
          <a:p>
            <a:pPr eaLnBrk="1" hangingPunct="1"/>
            <a:r>
              <a:rPr lang="en-US" altLang="en-US" sz="2500" dirty="0">
                <a:solidFill>
                  <a:schemeClr val="bg1"/>
                </a:solidFill>
              </a:rPr>
              <a:t>           </a:t>
            </a:r>
          </a:p>
          <a:p>
            <a:pPr eaLnBrk="1" hangingPunct="1"/>
            <a:endParaRPr lang="en-US" altLang="en-US" sz="2500" dirty="0">
              <a:solidFill>
                <a:schemeClr val="bg1"/>
              </a:solidFill>
            </a:endParaRPr>
          </a:p>
          <a:p>
            <a:pPr eaLnBrk="1" hangingPunct="1"/>
            <a:endParaRPr lang="en-US" altLang="en-US" sz="2500" dirty="0">
              <a:solidFill>
                <a:schemeClr val="bg1"/>
              </a:solidFill>
            </a:endParaRPr>
          </a:p>
          <a:p>
            <a:pPr eaLnBrk="1" hangingPunct="1"/>
            <a:endParaRPr lang="en-US" altLang="en-US" sz="25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en-US" sz="2500" dirty="0">
                <a:solidFill>
                  <a:schemeClr val="bg1"/>
                </a:solidFill>
              </a:rPr>
              <a:t>       </a:t>
            </a:r>
          </a:p>
          <a:p>
            <a:pPr eaLnBrk="1" hangingPunct="1"/>
            <a:endParaRPr lang="en-US" altLang="en-US" sz="25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en-US" sz="2500" dirty="0">
                <a:solidFill>
                  <a:schemeClr val="bg1"/>
                </a:solidFill>
              </a:rPr>
              <a:t>        </a:t>
            </a:r>
          </a:p>
          <a:p>
            <a:pPr eaLnBrk="1" hangingPunct="1"/>
            <a:endParaRPr lang="en-US" altLang="en-US" sz="2800" dirty="0">
              <a:solidFill>
                <a:schemeClr val="bg1"/>
              </a:solidFill>
            </a:endParaRPr>
          </a:p>
          <a:p>
            <a:pPr eaLnBrk="1" hangingPunct="1"/>
            <a:endParaRPr lang="en-US" altLang="en-US" sz="28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en-US" sz="2800" dirty="0">
                <a:solidFill>
                  <a:schemeClr val="bg1"/>
                </a:solidFill>
              </a:rPr>
              <a:t>Ramarao Adik Institute of Technology</a:t>
            </a:r>
          </a:p>
          <a:p>
            <a:pPr eaLnBrk="1" hangingPunct="1"/>
            <a:r>
              <a:rPr lang="en-IN" altLang="en-US" sz="2500" dirty="0">
                <a:solidFill>
                  <a:schemeClr val="bg1"/>
                </a:solidFill>
              </a:rPr>
              <a:t>        Department of Computer Engineering</a:t>
            </a:r>
          </a:p>
          <a:p>
            <a:pPr eaLnBrk="1" hangingPunct="1"/>
            <a:r>
              <a:rPr lang="en-IN" altLang="en-US" sz="2800" dirty="0">
                <a:solidFill>
                  <a:schemeClr val="bg1"/>
                </a:solidFill>
              </a:rPr>
              <a:t>      </a:t>
            </a:r>
            <a:r>
              <a:rPr lang="en-IN" altLang="en-US" sz="2800" i="1" dirty="0">
                <a:solidFill>
                  <a:schemeClr val="bg1"/>
                </a:solidFill>
              </a:rPr>
              <a:t>SE MINI Project 2 - Mock 2 Presentation </a:t>
            </a:r>
          </a:p>
          <a:p>
            <a:pPr eaLnBrk="1" hangingPunct="1"/>
            <a:r>
              <a:rPr lang="en-IN" altLang="en-US" sz="2800" i="1" dirty="0">
                <a:solidFill>
                  <a:schemeClr val="bg1"/>
                </a:solidFill>
              </a:rPr>
              <a:t>On</a:t>
            </a:r>
          </a:p>
          <a:p>
            <a:pPr eaLnBrk="1" hangingPunct="1"/>
            <a:r>
              <a:rPr lang="en-IN" altLang="en-US" sz="2800" i="1" dirty="0">
                <a:solidFill>
                  <a:schemeClr val="bg1"/>
                </a:solidFill>
              </a:rPr>
              <a:t>“Employee Transport Management For  Organisations”</a:t>
            </a:r>
          </a:p>
          <a:p>
            <a:pPr eaLnBrk="1" hangingPunct="1"/>
            <a:r>
              <a:rPr lang="en-IN" altLang="en-US" sz="2800" dirty="0">
                <a:solidFill>
                  <a:schemeClr val="bg1"/>
                </a:solidFill>
              </a:rPr>
              <a:t>By </a:t>
            </a:r>
          </a:p>
          <a:p>
            <a:pPr eaLnBrk="1" hangingPunct="1"/>
            <a:r>
              <a:rPr lang="en-IN" altLang="en-US" sz="2500" dirty="0">
                <a:solidFill>
                  <a:schemeClr val="bg1"/>
                </a:solidFill>
              </a:rPr>
              <a:t>					</a:t>
            </a:r>
          </a:p>
          <a:p>
            <a:pPr eaLnBrk="1" hangingPunct="1"/>
            <a:endParaRPr lang="en-IN" altLang="en-US" sz="2500" dirty="0">
              <a:solidFill>
                <a:schemeClr val="bg1"/>
              </a:solidFill>
            </a:endParaRPr>
          </a:p>
          <a:p>
            <a:pPr eaLnBrk="1" hangingPunct="1"/>
            <a:endParaRPr lang="en-IN" altLang="en-US" sz="2500" dirty="0">
              <a:solidFill>
                <a:schemeClr val="bg1"/>
              </a:solidFill>
            </a:endParaRPr>
          </a:p>
          <a:p>
            <a:pPr eaLnBrk="1" hangingPunct="1"/>
            <a:endParaRPr lang="en-IN" altLang="en-US" sz="2500" dirty="0">
              <a:solidFill>
                <a:schemeClr val="bg1"/>
              </a:solidFill>
            </a:endParaRPr>
          </a:p>
          <a:p>
            <a:pPr eaLnBrk="1" hangingPunct="1"/>
            <a:endParaRPr lang="en-IN" altLang="en-US" sz="2500" dirty="0">
              <a:solidFill>
                <a:schemeClr val="bg1"/>
              </a:solidFill>
            </a:endParaRPr>
          </a:p>
          <a:p>
            <a:pPr eaLnBrk="1" hangingPunct="1"/>
            <a:endParaRPr lang="en-IN" altLang="en-US" sz="2500" dirty="0">
              <a:solidFill>
                <a:schemeClr val="bg1"/>
              </a:solidFill>
            </a:endParaRPr>
          </a:p>
          <a:p>
            <a:pPr eaLnBrk="1" hangingPunct="1"/>
            <a:r>
              <a:rPr lang="en-IN" altLang="en-US" sz="2500" dirty="0">
                <a:solidFill>
                  <a:schemeClr val="bg1"/>
                </a:solidFill>
              </a:rPr>
              <a:t>   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EAA66E-0417-462B-8984-D4BD437435CB}"/>
              </a:ext>
            </a:extLst>
          </p:cNvPr>
          <p:cNvSpPr txBox="1"/>
          <p:nvPr/>
        </p:nvSpPr>
        <p:spPr>
          <a:xfrm>
            <a:off x="1691728" y="4510704"/>
            <a:ext cx="5616575" cy="11382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buFont typeface="Arial" charset="0"/>
              <a:buNone/>
              <a:defRPr/>
            </a:pPr>
            <a:r>
              <a:rPr lang="en-IN" altLang="en-US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Guided by </a:t>
            </a:r>
          </a:p>
          <a:p>
            <a:pPr algn="ctr">
              <a:buFont typeface="Arial" charset="0"/>
              <a:buNone/>
              <a:defRPr/>
            </a:pPr>
            <a:r>
              <a:rPr lang="en-IN" altLang="en-US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Tabassum Maktum 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18437" name="Picture 5" descr="C:\Users\abc\Pictures\RAIT-DEEMED-LOGO.jpg">
            <a:extLst>
              <a:ext uri="{FF2B5EF4-FFF2-40B4-BE49-F238E27FC236}">
                <a16:creationId xmlns:a16="http://schemas.microsoft.com/office/drawing/2014/main" id="{4550AD50-79DF-4EB7-8757-E0B6E6BD4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575" y="130175"/>
            <a:ext cx="2663825" cy="94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F43A7A-DFAF-4EDF-984F-7629FABFD907}"/>
              </a:ext>
            </a:extLst>
          </p:cNvPr>
          <p:cNvSpPr txBox="1"/>
          <p:nvPr/>
        </p:nvSpPr>
        <p:spPr>
          <a:xfrm>
            <a:off x="-108472" y="4221088"/>
            <a:ext cx="360040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IN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Roll No</a:t>
            </a:r>
          </a:p>
          <a:p>
            <a:pPr algn="ctr" eaLnBrk="1" hangingPunct="1">
              <a:defRPr/>
            </a:pPr>
            <a:r>
              <a:rPr lang="en-IN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20CE1086</a:t>
            </a:r>
          </a:p>
          <a:p>
            <a:pPr algn="ctr" eaLnBrk="1" hangingPunct="1">
              <a:defRPr/>
            </a:pPr>
            <a:r>
              <a:rPr lang="en-IN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20CE1095</a:t>
            </a:r>
          </a:p>
          <a:p>
            <a:pPr algn="ctr" eaLnBrk="1" hangingPunct="1">
              <a:defRPr/>
            </a:pPr>
            <a:r>
              <a:rPr lang="en-IN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20CE1263</a:t>
            </a:r>
          </a:p>
          <a:p>
            <a:pPr algn="ctr" eaLnBrk="1" hangingPunct="1">
              <a:defRPr/>
            </a:pPr>
            <a:r>
              <a:rPr lang="en-IN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20CE1103</a:t>
            </a:r>
          </a:p>
          <a:p>
            <a:pPr eaLnBrk="1" hangingPunct="1">
              <a:defRPr/>
            </a:pPr>
            <a:endParaRPr lang="en-IN" sz="2500" b="1" dirty="0">
              <a:solidFill>
                <a:schemeClr val="bg1"/>
              </a:solidFill>
              <a:latin typeface="Source Sans Pro" pitchFamily="34" charset="0"/>
              <a:cs typeface="+mn-cs"/>
            </a:endParaRPr>
          </a:p>
          <a:p>
            <a:pPr eaLnBrk="1" hangingPunct="1">
              <a:defRPr/>
            </a:pPr>
            <a:r>
              <a:rPr lang="en-IN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   </a:t>
            </a:r>
          </a:p>
          <a:p>
            <a:pPr eaLnBrk="1" hangingPunct="1">
              <a:defRPr/>
            </a:pPr>
            <a:r>
              <a:rPr lang="en-IN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                                           </a:t>
            </a:r>
            <a:endParaRPr lang="en-US" sz="2500" b="1" dirty="0">
              <a:solidFill>
                <a:schemeClr val="bg1"/>
              </a:solidFill>
              <a:latin typeface="Source Sans Pro" pitchFamily="34" charset="0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C3BDD1-DA29-4067-9E4E-5F7996EEF19C}"/>
              </a:ext>
            </a:extLst>
          </p:cNvPr>
          <p:cNvSpPr txBox="1"/>
          <p:nvPr/>
        </p:nvSpPr>
        <p:spPr>
          <a:xfrm>
            <a:off x="5652073" y="4207485"/>
            <a:ext cx="3384377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Name of Student</a:t>
            </a:r>
          </a:p>
          <a:p>
            <a:pPr algn="ctr"/>
            <a:r>
              <a:rPr lang="en-US" sz="25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Atharva Hirve</a:t>
            </a:r>
          </a:p>
          <a:p>
            <a:pPr algn="ctr"/>
            <a:r>
              <a:rPr lang="en-US" sz="25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Shabbir Talib</a:t>
            </a:r>
          </a:p>
          <a:p>
            <a:pPr algn="ctr"/>
            <a:r>
              <a:rPr lang="en-US" sz="25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Kewinston Sahaya</a:t>
            </a:r>
          </a:p>
          <a:p>
            <a:pPr algn="ctr"/>
            <a:r>
              <a:rPr lang="en-US" sz="25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Jay Dandekar</a:t>
            </a:r>
            <a:endParaRPr lang="en-IN" sz="2500" b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0066023F-46F7-4641-A367-505D4605D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Problem statement </a:t>
            </a:r>
            <a:endParaRPr lang="en-GB" altLang="en-US">
              <a:latin typeface="Minion Pro"/>
            </a:endParaRP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F52E91DB-A0ED-4394-8074-B2621563008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784"/>
            <a:ext cx="8064500" cy="468099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The lack of custom-made, real-time and interactive system specifically designed to cater to the needs of employees.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Absence of association with third parties in an effort to make the system more efficient, safe and reliable.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u="sng" dirty="0"/>
              <a:t>Proposed solution: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1800" dirty="0"/>
              <a:t>Employees of the same organization to book </a:t>
            </a:r>
          </a:p>
          <a:p>
            <a:pPr marL="0" indent="0">
              <a:buNone/>
            </a:pPr>
            <a:r>
              <a:rPr lang="en-US" sz="1800" dirty="0"/>
              <a:t>        slots on routes </a:t>
            </a:r>
          </a:p>
          <a:p>
            <a:pPr marL="0" indent="0">
              <a:buNone/>
            </a:pPr>
            <a:r>
              <a:rPr lang="en-US" sz="1800" dirty="0"/>
              <a:t>        </a:t>
            </a:r>
          </a:p>
          <a:p>
            <a:endParaRPr lang="en-GB" altLang="en-US" sz="1800" dirty="0"/>
          </a:p>
          <a:p>
            <a:pPr marL="0" indent="0">
              <a:buNone/>
            </a:pPr>
            <a:endParaRPr lang="en-GB" alt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GB" alt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D892B-468B-455F-91DC-865334984F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3556" name="Slide Number Placeholder 4">
            <a:extLst>
              <a:ext uri="{FF2B5EF4-FFF2-40B4-BE49-F238E27FC236}">
                <a16:creationId xmlns:a16="http://schemas.microsoft.com/office/drawing/2014/main" id="{2DF473B3-F448-447D-91D3-F131F81D38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12CA57-3077-43A3-90F5-D5D75628A456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10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84BF77-C2BC-4AF1-85C0-19578EBAE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2852936"/>
            <a:ext cx="3384376" cy="30238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0066023F-46F7-4641-A367-505D4605D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Problem statement </a:t>
            </a:r>
            <a:endParaRPr lang="en-GB" altLang="en-US">
              <a:latin typeface="Minion Pro"/>
            </a:endParaRP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F52E91DB-A0ED-4394-8074-B2621563008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80991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GB" altLang="en-US" sz="1800" dirty="0"/>
              <a:t>Changes from employee or ride </a:t>
            </a:r>
          </a:p>
          <a:p>
            <a:pPr marL="0" indent="0">
              <a:buNone/>
            </a:pPr>
            <a:r>
              <a:rPr lang="en-GB" altLang="en-US" sz="1800" dirty="0"/>
              <a:t>        cancellation dealt with using back-up </a:t>
            </a:r>
          </a:p>
          <a:p>
            <a:pPr marL="0" indent="0">
              <a:buNone/>
            </a:pPr>
            <a:r>
              <a:rPr lang="en-GB" altLang="en-US" sz="1800" dirty="0"/>
              <a:t>facilities.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altLang="en-US" sz="1800" dirty="0"/>
              <a:t>Creation of </a:t>
            </a:r>
            <a:r>
              <a:rPr lang="en-GB" altLang="en-US" sz="1800" dirty="0"/>
              <a:t>secure mode of transport with</a:t>
            </a:r>
          </a:p>
          <a:p>
            <a:pPr marL="0" indent="0">
              <a:buNone/>
            </a:pPr>
            <a:r>
              <a:rPr lang="en-GB" altLang="en-US" sz="1800" dirty="0"/>
              <a:t>        verified staff.</a:t>
            </a:r>
          </a:p>
          <a:p>
            <a:pPr marL="0" indent="0">
              <a:buNone/>
            </a:pPr>
            <a:endParaRPr lang="en-GB" altLang="en-US" sz="1800" dirty="0"/>
          </a:p>
          <a:p>
            <a:r>
              <a:rPr lang="en-GB" altLang="en-US" sz="1800" dirty="0"/>
              <a:t> Assigning female drivers to women</a:t>
            </a:r>
          </a:p>
          <a:p>
            <a:pPr marL="0" indent="0">
              <a:buNone/>
            </a:pPr>
            <a:r>
              <a:rPr lang="en-GB" altLang="en-US" sz="1800" dirty="0"/>
              <a:t>         employees.</a:t>
            </a:r>
          </a:p>
          <a:p>
            <a:endParaRPr lang="en-GB" altLang="en-US" sz="1800" dirty="0"/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Mechanic stations for maintenance and repair.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Minimize  costs and use of resources.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D892B-468B-455F-91DC-865334984F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3556" name="Slide Number Placeholder 4">
            <a:extLst>
              <a:ext uri="{FF2B5EF4-FFF2-40B4-BE49-F238E27FC236}">
                <a16:creationId xmlns:a16="http://schemas.microsoft.com/office/drawing/2014/main" id="{2DF473B3-F448-447D-91D3-F131F81D38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12CA57-3077-43A3-90F5-D5D75628A456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11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91E920-8BDC-4E81-B388-86E3BF81E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244" y="1484312"/>
            <a:ext cx="3540449" cy="266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22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0066023F-46F7-4641-A367-505D4605D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Problem statement </a:t>
            </a:r>
            <a:endParaRPr lang="en-GB" altLang="en-US">
              <a:latin typeface="Minion Pro"/>
            </a:endParaRP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F52E91DB-A0ED-4394-8074-B2621563008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8099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Features Of Employment Transport System:</a:t>
            </a:r>
          </a:p>
          <a:p>
            <a:pPr marL="0" indent="0">
              <a:buNone/>
            </a:pPr>
            <a:r>
              <a:rPr lang="en-US" sz="2000" b="1" dirty="0"/>
              <a:t>1) For Employees:</a:t>
            </a:r>
          </a:p>
          <a:p>
            <a:pPr marL="457200" indent="-457200">
              <a:buAutoNum type="arabicPeriod"/>
            </a:pPr>
            <a:r>
              <a:rPr lang="en-US" sz="1800" dirty="0"/>
              <a:t>Trip Details </a:t>
            </a:r>
          </a:p>
          <a:p>
            <a:pPr marL="457200" indent="-457200">
              <a:buAutoNum type="arabicPeriod"/>
            </a:pPr>
            <a:r>
              <a:rPr lang="en-US" sz="1800" dirty="0"/>
              <a:t>Routes &amp; Timings </a:t>
            </a:r>
          </a:p>
          <a:p>
            <a:pPr marL="457200" indent="-457200">
              <a:buAutoNum type="arabicPeriod" startAt="3"/>
            </a:pPr>
            <a:r>
              <a:rPr lang="en-US" sz="1800" dirty="0"/>
              <a:t>Slots Booking </a:t>
            </a:r>
          </a:p>
          <a:p>
            <a:endParaRPr lang="en-GB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D892B-468B-455F-91DC-865334984F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3556" name="Slide Number Placeholder 4">
            <a:extLst>
              <a:ext uri="{FF2B5EF4-FFF2-40B4-BE49-F238E27FC236}">
                <a16:creationId xmlns:a16="http://schemas.microsoft.com/office/drawing/2014/main" id="{2DF473B3-F448-447D-91D3-F131F81D38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12CA57-3077-43A3-90F5-D5D75628A456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12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2FF798-28E0-4006-A32C-870698FB3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5" y="2024607"/>
            <a:ext cx="3970785" cy="385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97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0066023F-46F7-4641-A367-505D4605D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Problem statement </a:t>
            </a:r>
            <a:endParaRPr lang="en-GB" altLang="en-US">
              <a:latin typeface="Minion Pro"/>
            </a:endParaRP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F52E91DB-A0ED-4394-8074-B2621563008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8099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Features Of Employment Transport System:</a:t>
            </a:r>
          </a:p>
          <a:p>
            <a:pPr marL="0" indent="0">
              <a:buNone/>
            </a:pPr>
            <a:r>
              <a:rPr lang="en-US" sz="2000" b="1" dirty="0"/>
              <a:t>2) For Drivers:</a:t>
            </a:r>
          </a:p>
          <a:p>
            <a:pPr marL="457200" indent="-457200">
              <a:buAutoNum type="arabicPeriod"/>
            </a:pPr>
            <a:r>
              <a:rPr lang="en-US" sz="1800" dirty="0"/>
              <a:t>Registration and Verification </a:t>
            </a:r>
          </a:p>
          <a:p>
            <a:pPr marL="457200" indent="-457200">
              <a:buAutoNum type="arabicPeriod"/>
            </a:pPr>
            <a:r>
              <a:rPr lang="en-US" sz="1800" dirty="0"/>
              <a:t>View Assigned Trips </a:t>
            </a:r>
          </a:p>
          <a:p>
            <a:pPr marL="457200" indent="-457200">
              <a:buAutoNum type="arabicPeriod"/>
            </a:pPr>
            <a:r>
              <a:rPr lang="en-US" sz="1800" dirty="0"/>
              <a:t>Pickup &amp;Dropoff Details </a:t>
            </a:r>
          </a:p>
          <a:p>
            <a:pPr marL="457200" indent="-457200">
              <a:buAutoNum type="arabicPeriod"/>
            </a:pPr>
            <a:r>
              <a:rPr lang="en-US" sz="1800" dirty="0"/>
              <a:t>Reporting need for maintenance</a:t>
            </a:r>
          </a:p>
          <a:p>
            <a:pPr marL="0" indent="0">
              <a:buNone/>
            </a:pPr>
            <a:r>
              <a:rPr lang="en-US" sz="1800" dirty="0"/>
              <a:t>          or repair sessions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D892B-468B-455F-91DC-865334984F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3556" name="Slide Number Placeholder 4">
            <a:extLst>
              <a:ext uri="{FF2B5EF4-FFF2-40B4-BE49-F238E27FC236}">
                <a16:creationId xmlns:a16="http://schemas.microsoft.com/office/drawing/2014/main" id="{2DF473B3-F448-447D-91D3-F131F81D38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12CA57-3077-43A3-90F5-D5D75628A456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13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AF4021-896E-41FF-B821-776FF16B35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2204864"/>
            <a:ext cx="3549294" cy="359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231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0066023F-46F7-4641-A367-505D4605D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Problem statement </a:t>
            </a:r>
            <a:endParaRPr lang="en-GB" altLang="en-US">
              <a:latin typeface="Minion Pro"/>
            </a:endParaRP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F52E91DB-A0ED-4394-8074-B2621563008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8099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Features Of Employment Transport System:</a:t>
            </a:r>
          </a:p>
          <a:p>
            <a:pPr marL="0" indent="0">
              <a:buNone/>
            </a:pPr>
            <a:r>
              <a:rPr lang="en-US" sz="2000" dirty="0"/>
              <a:t>3) </a:t>
            </a:r>
            <a:r>
              <a:rPr lang="en-US" sz="2000" b="1" dirty="0"/>
              <a:t>For Mechanic Stations:</a:t>
            </a:r>
          </a:p>
          <a:p>
            <a:pPr>
              <a:buFont typeface="+mj-lt"/>
              <a:buAutoNum type="arabicPeriod"/>
            </a:pPr>
            <a:r>
              <a:rPr lang="en-US" sz="1800" dirty="0"/>
              <a:t>Accept Requests for Sessions </a:t>
            </a:r>
          </a:p>
          <a:p>
            <a:pPr>
              <a:buFont typeface="+mj-lt"/>
              <a:buAutoNum type="arabicPeriod"/>
            </a:pPr>
            <a:r>
              <a:rPr lang="en-US" sz="1800" dirty="0"/>
              <a:t>Update Slots Availability </a:t>
            </a:r>
          </a:p>
          <a:p>
            <a:pPr>
              <a:buFont typeface="+mj-lt"/>
              <a:buAutoNum type="arabicPeriod"/>
            </a:pPr>
            <a:r>
              <a:rPr lang="en-US" sz="1800" dirty="0"/>
              <a:t>Update Vehicle Details</a:t>
            </a:r>
          </a:p>
          <a:p>
            <a:pPr marL="0" indent="0">
              <a:buNone/>
            </a:pPr>
            <a:endParaRPr lang="en-GB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D892B-468B-455F-91DC-865334984F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3556" name="Slide Number Placeholder 4">
            <a:extLst>
              <a:ext uri="{FF2B5EF4-FFF2-40B4-BE49-F238E27FC236}">
                <a16:creationId xmlns:a16="http://schemas.microsoft.com/office/drawing/2014/main" id="{2DF473B3-F448-447D-91D3-F131F81D38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12CA57-3077-43A3-90F5-D5D75628A456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14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D1555-E2BA-4050-A8CD-D6F4AF3274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2204864"/>
            <a:ext cx="4032448" cy="364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93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0066023F-46F7-4641-A367-505D4605D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Problem statement </a:t>
            </a:r>
            <a:endParaRPr lang="en-GB" altLang="en-US">
              <a:latin typeface="Minion Pro"/>
            </a:endParaRP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F52E91DB-A0ED-4394-8074-B2621563008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80991"/>
          </a:xfrm>
        </p:spPr>
        <p:txBody>
          <a:bodyPr/>
          <a:lstStyle/>
          <a:p>
            <a:pPr marL="0" indent="0">
              <a:buNone/>
            </a:pPr>
            <a:r>
              <a:rPr lang="en-US" sz="2000" u="sng" dirty="0"/>
              <a:t>Features Of Employment Transport System:</a:t>
            </a:r>
          </a:p>
          <a:p>
            <a:pPr marL="0" indent="0">
              <a:buNone/>
            </a:pPr>
            <a:r>
              <a:rPr lang="en-US" sz="2000" dirty="0"/>
              <a:t>4) </a:t>
            </a:r>
            <a:r>
              <a:rPr lang="en-US" sz="2000" b="1" dirty="0"/>
              <a:t>For Admin\Transportation Manager:</a:t>
            </a:r>
          </a:p>
          <a:p>
            <a:pPr marL="457200" indent="-457200">
              <a:buAutoNum type="arabicPeriod"/>
            </a:pPr>
            <a:r>
              <a:rPr lang="en-US" sz="1800" dirty="0"/>
              <a:t>Manages Employees &amp; Drivers </a:t>
            </a:r>
          </a:p>
          <a:p>
            <a:pPr marL="0" indent="0">
              <a:buNone/>
            </a:pPr>
            <a:r>
              <a:rPr lang="en-US" sz="1800" dirty="0"/>
              <a:t>          &amp; Mechanic Garages </a:t>
            </a:r>
          </a:p>
          <a:p>
            <a:pPr>
              <a:buAutoNum type="arabicPeriod" startAt="2"/>
            </a:pPr>
            <a:r>
              <a:rPr lang="en-US" sz="1800" dirty="0"/>
              <a:t>Managing Requests </a:t>
            </a:r>
          </a:p>
          <a:p>
            <a:pPr>
              <a:buAutoNum type="arabicPeriod" startAt="2"/>
            </a:pPr>
            <a:r>
              <a:rPr lang="en-US" sz="1800" dirty="0"/>
              <a:t>Managing Routes </a:t>
            </a:r>
          </a:p>
          <a:p>
            <a:pPr>
              <a:buAutoNum type="arabicPeriod" startAt="2"/>
            </a:pPr>
            <a:r>
              <a:rPr lang="en-US" sz="1800" dirty="0"/>
              <a:t>Manage Fleet i.e. vehicle details </a:t>
            </a:r>
          </a:p>
          <a:p>
            <a:pPr>
              <a:buAutoNum type="arabicPeriod" startAt="2"/>
            </a:pPr>
            <a:r>
              <a:rPr lang="en-US" sz="1800" dirty="0"/>
              <a:t>Manage Rosters i.e. scheduling</a:t>
            </a:r>
          </a:p>
          <a:p>
            <a:pPr marL="0" indent="0">
              <a:buNone/>
            </a:pPr>
            <a:r>
              <a:rPr lang="en-US" sz="1800" dirty="0"/>
              <a:t>          for Transportation </a:t>
            </a:r>
          </a:p>
          <a:p>
            <a:pPr>
              <a:buAutoNum type="arabicPeriod" startAt="7"/>
            </a:pPr>
            <a:r>
              <a:rPr lang="en-US" sz="1800" dirty="0"/>
              <a:t>Verifying &amp; Confirming Driver's Identity </a:t>
            </a:r>
          </a:p>
          <a:p>
            <a:pPr>
              <a:buAutoNum type="arabicPeriod" startAt="7"/>
            </a:pPr>
            <a:r>
              <a:rPr lang="en-US" sz="1800" dirty="0"/>
              <a:t>Session Booking At Mechanic Station</a:t>
            </a:r>
            <a:endParaRPr lang="en-IN" sz="1800" dirty="0"/>
          </a:p>
          <a:p>
            <a:endParaRPr lang="en-GB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D892B-468B-455F-91DC-865334984F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3556" name="Slide Number Placeholder 4">
            <a:extLst>
              <a:ext uri="{FF2B5EF4-FFF2-40B4-BE49-F238E27FC236}">
                <a16:creationId xmlns:a16="http://schemas.microsoft.com/office/drawing/2014/main" id="{2DF473B3-F448-447D-91D3-F131F81D38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12CA57-3077-43A3-90F5-D5D75628A456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15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B768A-2A40-4C87-AA19-6482C9900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060848"/>
            <a:ext cx="3816424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74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859013B7-8976-472F-8E37-6A99B8DF7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>
                <a:latin typeface="Minion Pro"/>
              </a:rPr>
              <a:t>System Design</a:t>
            </a:r>
            <a:endParaRPr lang="en-GB" altLang="en-US">
              <a:latin typeface="Minion Pro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913452-0609-412C-AA64-A46A7BE5465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5604" name="Slide Number Placeholder 4">
            <a:extLst>
              <a:ext uri="{FF2B5EF4-FFF2-40B4-BE49-F238E27FC236}">
                <a16:creationId xmlns:a16="http://schemas.microsoft.com/office/drawing/2014/main" id="{6C6BE83C-E187-496C-B37A-2B9111D385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F79D419-05F7-4A00-A57B-D726252FDBE1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16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CA1208-25F1-46F0-A995-331A0E9D098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752999"/>
          </a:xfrm>
        </p:spPr>
        <p:txBody>
          <a:bodyPr>
            <a:noAutofit/>
          </a:bodyPr>
          <a:lstStyle/>
          <a:p>
            <a:r>
              <a:rPr lang="en-IN" sz="1800" dirty="0"/>
              <a:t>Database connectivity with backend development.</a:t>
            </a:r>
          </a:p>
          <a:p>
            <a:endParaRPr lang="en-IN" sz="1800" dirty="0"/>
          </a:p>
          <a:p>
            <a:r>
              <a:rPr lang="en-IN" sz="1800" dirty="0"/>
              <a:t>Frontend development with GUI interfacing </a:t>
            </a:r>
          </a:p>
          <a:p>
            <a:pPr marL="0" indent="0">
              <a:buNone/>
            </a:pPr>
            <a:r>
              <a:rPr lang="en-IN" sz="1800" dirty="0"/>
              <a:t>        for interactive webpages.</a:t>
            </a:r>
          </a:p>
          <a:p>
            <a:pPr marL="0" indent="0">
              <a:buNone/>
            </a:pPr>
            <a:endParaRPr lang="en-IN" sz="1800" dirty="0"/>
          </a:p>
          <a:p>
            <a:r>
              <a:rPr lang="en-IN" sz="1800" dirty="0"/>
              <a:t> Include dynamic pages and interactive widgets.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 E</a:t>
            </a:r>
            <a:r>
              <a:rPr lang="en-IN" sz="1800" dirty="0" err="1"/>
              <a:t>xample</a:t>
            </a:r>
            <a:r>
              <a:rPr lang="en-IN" sz="1800" dirty="0"/>
              <a:t>:</a:t>
            </a:r>
          </a:p>
          <a:p>
            <a:pPr marL="0" indent="0">
              <a:buNone/>
            </a:pPr>
            <a:r>
              <a:rPr lang="en-IN" sz="1800" dirty="0"/>
              <a:t> such as feedback  button and trip feedback</a:t>
            </a:r>
          </a:p>
          <a:p>
            <a:pPr marL="0" indent="0">
              <a:buNone/>
            </a:pPr>
            <a:r>
              <a:rPr lang="en-IN" sz="1800" dirty="0"/>
              <a:t> parameters.</a:t>
            </a:r>
          </a:p>
          <a:p>
            <a:pPr marL="0" indent="0">
              <a:buNone/>
            </a:pPr>
            <a:endParaRPr lang="en-IN" sz="1800" dirty="0"/>
          </a:p>
          <a:p>
            <a:pPr marL="0" indent="0">
              <a:buNone/>
            </a:pPr>
            <a:endParaRPr lang="en-IN" sz="1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648014-3318-42EA-B6DD-595B9B8D3AA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2420888"/>
            <a:ext cx="3254895" cy="33000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27536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859013B7-8976-472F-8E37-6A99B8DF7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>
                <a:latin typeface="Minion Pro"/>
              </a:rPr>
              <a:t>System Design</a:t>
            </a:r>
            <a:endParaRPr lang="en-GB" altLang="en-US">
              <a:latin typeface="Minion Pro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913452-0609-412C-AA64-A46A7BE5465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5604" name="Slide Number Placeholder 4">
            <a:extLst>
              <a:ext uri="{FF2B5EF4-FFF2-40B4-BE49-F238E27FC236}">
                <a16:creationId xmlns:a16="http://schemas.microsoft.com/office/drawing/2014/main" id="{6C6BE83C-E187-496C-B37A-2B9111D385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F79D419-05F7-4A00-A57B-D726252FDBE1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17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944D41-5E0C-49C3-ACA5-DFED3A1B8C1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75" y="1484313"/>
            <a:ext cx="7670849" cy="4320952"/>
          </a:xfrm>
          <a:prstGeom prst="rect">
            <a:avLst/>
          </a:prstGeom>
          <a:ln w="88900" cap="sq" cmpd="thickThin">
            <a:solidFill>
              <a:srgbClr val="960000"/>
            </a:solidFill>
            <a:prstDash val="solid"/>
            <a:miter lim="800000"/>
          </a:ln>
          <a:effectLst>
            <a:glow rad="139700">
              <a:schemeClr val="accent2">
                <a:satMod val="175000"/>
                <a:alpha val="40000"/>
              </a:schemeClr>
            </a:glow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045777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859013B7-8976-472F-8E37-6A99B8DF7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>
                <a:latin typeface="Minion Pro"/>
              </a:rPr>
              <a:t>System Design</a:t>
            </a:r>
            <a:endParaRPr lang="en-GB" altLang="en-US">
              <a:latin typeface="Minion Pro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64DBA90-62D9-460D-8713-7E809E51ADE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36" y="1484313"/>
            <a:ext cx="7790404" cy="4392959"/>
          </a:xfrm>
          <a:prstGeom prst="rect">
            <a:avLst/>
          </a:prstGeom>
          <a:ln w="88900" cap="sq" cmpd="thickThin">
            <a:solidFill>
              <a:srgbClr val="960000"/>
            </a:solidFill>
            <a:prstDash val="solid"/>
            <a:miter lim="800000"/>
          </a:ln>
          <a:effectLst>
            <a:glow rad="139700">
              <a:schemeClr val="accent2">
                <a:satMod val="175000"/>
                <a:alpha val="40000"/>
              </a:schemeClr>
            </a:glow>
            <a:innerShdw blurRad="76200">
              <a:srgbClr val="000000"/>
            </a:inn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913452-0609-412C-AA64-A46A7BE5465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5604" name="Slide Number Placeholder 4">
            <a:extLst>
              <a:ext uri="{FF2B5EF4-FFF2-40B4-BE49-F238E27FC236}">
                <a16:creationId xmlns:a16="http://schemas.microsoft.com/office/drawing/2014/main" id="{6C6BE83C-E187-496C-B37A-2B9111D385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F79D419-05F7-4A00-A57B-D726252FDBE1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18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</p:spTree>
    <p:extLst>
      <p:ext uri="{BB962C8B-B14F-4D97-AF65-F5344CB8AC3E}">
        <p14:creationId xmlns:p14="http://schemas.microsoft.com/office/powerpoint/2010/main" val="3765989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859013B7-8976-472F-8E37-6A99B8DF7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 dirty="0">
                <a:latin typeface="Minion Pro"/>
              </a:rPr>
              <a:t>System Design</a:t>
            </a:r>
            <a:endParaRPr lang="en-GB" altLang="en-US" dirty="0">
              <a:latin typeface="Minion Pro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913452-0609-412C-AA64-A46A7BE5465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5604" name="Slide Number Placeholder 4">
            <a:extLst>
              <a:ext uri="{FF2B5EF4-FFF2-40B4-BE49-F238E27FC236}">
                <a16:creationId xmlns:a16="http://schemas.microsoft.com/office/drawing/2014/main" id="{6C6BE83C-E187-496C-B37A-2B9111D385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F79D419-05F7-4A00-A57B-D726252FDBE1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19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DB202A-0BD9-405B-9E09-635EA8E96A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08983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400" b="1" dirty="0"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DESCRIPTION OF ALGORITHM</a:t>
            </a:r>
            <a:r>
              <a:rPr lang="en-IN" sz="2400" b="1" strike="noStrike" dirty="0"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 </a:t>
            </a:r>
            <a:endParaRPr lang="en-IN" sz="2400" b="1" dirty="0">
              <a:ea typeface="Source Sans Pro" panose="020B0503030403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u="dotDash" dirty="0">
                <a:solidFill>
                  <a:srgbClr val="1F2021"/>
                </a:solidFill>
                <a:effectLst/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STEP 1:</a:t>
            </a:r>
            <a:r>
              <a:rPr lang="en-IN" sz="1800" dirty="0">
                <a:solidFill>
                  <a:srgbClr val="1F2021"/>
                </a:solidFill>
                <a:effectLst/>
                <a:ea typeface="Source Sans Pro" panose="020B0503030403020204" pitchFamily="34" charset="0"/>
                <a:cs typeface="Arial" panose="020B0604020202020204" pitchFamily="34" charset="0"/>
              </a:rPr>
              <a:t> Open </a:t>
            </a:r>
            <a:r>
              <a:rPr lang="en-IN" sz="1800" dirty="0">
                <a:solidFill>
                  <a:srgbClr val="1F2021"/>
                </a:solidFill>
                <a:ea typeface="Source Sans Pro" panose="020B0503030403020204" pitchFamily="34" charset="0"/>
                <a:cs typeface="Arial" panose="020B0604020202020204" pitchFamily="34" charset="0"/>
              </a:rPr>
              <a:t>website homepage</a:t>
            </a:r>
            <a:r>
              <a:rPr lang="en-IN" sz="1800" dirty="0">
                <a:solidFill>
                  <a:srgbClr val="1F2021"/>
                </a:solidFill>
                <a:effectLst/>
                <a:ea typeface="Source Sans Pro" panose="020B0503030403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u="dotDash" dirty="0">
                <a:solidFill>
                  <a:srgbClr val="1F2021"/>
                </a:solidFill>
                <a:effectLst/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STEP 2:</a:t>
            </a:r>
            <a:r>
              <a:rPr lang="en-IN" sz="1800" dirty="0">
                <a:solidFill>
                  <a:srgbClr val="1F2021"/>
                </a:solidFill>
                <a:effectLst/>
                <a:ea typeface="Source Sans Pro" panose="020B0503030403020204" pitchFamily="34" charset="0"/>
                <a:cs typeface="Arial" panose="020B0604020202020204" pitchFamily="34" charset="0"/>
              </a:rPr>
              <a:t> Access menu and determine your choice(employee, admin, etc.).</a:t>
            </a:r>
            <a:endParaRPr lang="en-IN" sz="1800" dirty="0">
              <a:effectLst/>
              <a:ea typeface="Source Sans Pro" panose="020B0503030403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u="dotDash" dirty="0">
                <a:solidFill>
                  <a:srgbClr val="1F2021"/>
                </a:solidFill>
                <a:effectLst/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STEP 3:</a:t>
            </a:r>
            <a:r>
              <a:rPr lang="en-IN" sz="1800" dirty="0">
                <a:solidFill>
                  <a:srgbClr val="1F2021"/>
                </a:solidFill>
                <a:effectLst/>
                <a:ea typeface="Source Sans Pro" panose="020B0503030403020204" pitchFamily="34" charset="0"/>
                <a:cs typeface="Arial" panose="020B0604020202020204" pitchFamily="34" charset="0"/>
              </a:rPr>
              <a:t> Enter user credentials for logging in.</a:t>
            </a:r>
            <a:endParaRPr lang="en-IN" sz="1800" dirty="0">
              <a:effectLst/>
              <a:ea typeface="Source Sans Pro" panose="020B0503030403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u="dotDash" dirty="0">
                <a:solidFill>
                  <a:srgbClr val="1F2021"/>
                </a:solidFill>
                <a:effectLst/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STEP 4: </a:t>
            </a:r>
            <a:r>
              <a:rPr lang="en-IN" sz="1800" dirty="0">
                <a:solidFill>
                  <a:srgbClr val="1F2021"/>
                </a:solidFill>
                <a:effectLst/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Choose the functionality you want to access and utilise.</a:t>
            </a:r>
            <a:r>
              <a:rPr lang="en-IN" sz="1800" u="dotDash" dirty="0">
                <a:solidFill>
                  <a:srgbClr val="1F2021"/>
                </a:solidFill>
                <a:effectLst/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  <a:endParaRPr lang="en-IN" sz="1800" dirty="0">
              <a:effectLst/>
              <a:ea typeface="Source Sans Pro" panose="020B0503030403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u="dotDash" dirty="0">
                <a:solidFill>
                  <a:srgbClr val="1F2021"/>
                </a:solidFill>
                <a:effectLst/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STEP 5:</a:t>
            </a:r>
            <a:r>
              <a:rPr lang="en-IN" sz="1800" u="dotDash" dirty="0">
                <a:solidFill>
                  <a:srgbClr val="1F2021"/>
                </a:solidFill>
                <a:effectLst/>
                <a:ea typeface="Source Sans Pro" panose="020B0503030403020204" pitchFamily="34" charset="0"/>
                <a:cs typeface="Arial" panose="020B0604020202020204" pitchFamily="34" charset="0"/>
              </a:rPr>
              <a:t> </a:t>
            </a:r>
            <a:r>
              <a:rPr lang="en-IN" sz="1800" dirty="0">
                <a:solidFill>
                  <a:srgbClr val="1F2021"/>
                </a:solidFill>
                <a:effectLst/>
                <a:ea typeface="Source Sans Pro" panose="020B0503030403020204" pitchFamily="34" charset="0"/>
                <a:cs typeface="Arial" panose="020B0604020202020204" pitchFamily="34" charset="0"/>
              </a:rPr>
              <a:t>Upon performing desired actions and updating information the user can choose to leave by logging out.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u="dotDash" dirty="0">
                <a:solidFill>
                  <a:srgbClr val="1F2021"/>
                </a:solidFill>
                <a:effectLst/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STEP 6: </a:t>
            </a:r>
            <a:r>
              <a:rPr lang="en-IN" sz="1800" dirty="0">
                <a:solidFill>
                  <a:srgbClr val="1F2021"/>
                </a:solidFill>
                <a:effectLst/>
                <a:uFill>
                  <a:solidFill>
                    <a:srgbClr val="990000"/>
                  </a:solidFill>
                </a:uFill>
                <a:ea typeface="Source Sans Pro" panose="020B0503030403020204" pitchFamily="34" charset="0"/>
                <a:cs typeface="Arial" panose="020B0604020202020204" pitchFamily="34" charset="0"/>
              </a:rPr>
              <a:t>For first time users, the option of signing up and verification through the admin is also possible.</a:t>
            </a:r>
            <a:endParaRPr lang="en-IN" sz="1800" dirty="0">
              <a:effectLst/>
              <a:ea typeface="Source Sans Pro" panose="020B0503030403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9784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21EF5601-AF2F-4D31-B758-D8E3E3E6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 sz="2800">
                <a:latin typeface="Minion Pro"/>
              </a:rPr>
              <a:t>Outline </a:t>
            </a: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5A82AC22-7B38-4FDB-8A40-B2FB025FC62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12776"/>
            <a:ext cx="8064500" cy="4392613"/>
          </a:xfrm>
        </p:spPr>
        <p:txBody>
          <a:bodyPr/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1800" dirty="0"/>
              <a:t>Introduction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1800" dirty="0"/>
              <a:t>Literature Survey of the Existing Systems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1800" dirty="0"/>
              <a:t>Problem Statement 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1800" dirty="0"/>
              <a:t>Proposed methodology / Techniques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1800" dirty="0"/>
              <a:t>System Design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1800" dirty="0"/>
              <a:t>Hardware and software requirement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1800" dirty="0"/>
              <a:t>Results and Discussion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1800" dirty="0"/>
              <a:t>Conclusion and Future work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1800" dirty="0"/>
              <a:t>References </a:t>
            </a:r>
            <a:endParaRPr lang="en-US" altLang="en-US" sz="1800" dirty="0"/>
          </a:p>
        </p:txBody>
      </p:sp>
      <p:sp>
        <p:nvSpPr>
          <p:cNvPr id="20483" name="Slide Number Placeholder 4">
            <a:extLst>
              <a:ext uri="{FF2B5EF4-FFF2-40B4-BE49-F238E27FC236}">
                <a16:creationId xmlns:a16="http://schemas.microsoft.com/office/drawing/2014/main" id="{041E244B-46B9-4C08-B4C8-5F2867A8E41D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74DB092-6D9E-4F0F-AA96-410C80D7991C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2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A13EEAC-5858-4CEA-B341-9579F2BD2E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028700" y="6524625"/>
            <a:ext cx="3975100" cy="196850"/>
          </a:xfrm>
        </p:spPr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 dirty="0"/>
          </a:p>
        </p:txBody>
      </p:sp>
      <p:pic>
        <p:nvPicPr>
          <p:cNvPr id="20485" name="Picture 5" descr="C:\Users\abc\Pictures\RAIT-DEEMED-LOGO.jpg">
            <a:extLst>
              <a:ext uri="{FF2B5EF4-FFF2-40B4-BE49-F238E27FC236}">
                <a16:creationId xmlns:a16="http://schemas.microsoft.com/office/drawing/2014/main" id="{7FEFBD03-DB2A-4B98-8B55-1B36E7FBF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175" y="5773738"/>
            <a:ext cx="2663825" cy="947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>
            <a:extLst>
              <a:ext uri="{FF2B5EF4-FFF2-40B4-BE49-F238E27FC236}">
                <a16:creationId xmlns:a16="http://schemas.microsoft.com/office/drawing/2014/main" id="{358940D0-5C36-4240-BDE4-CA55CC3F3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Hardware and Software Requirements</a:t>
            </a:r>
          </a:p>
        </p:txBody>
      </p:sp>
      <p:sp>
        <p:nvSpPr>
          <p:cNvPr id="26626" name="Content Placeholder 2">
            <a:extLst>
              <a:ext uri="{FF2B5EF4-FFF2-40B4-BE49-F238E27FC236}">
                <a16:creationId xmlns:a16="http://schemas.microsoft.com/office/drawing/2014/main" id="{EA3C1D74-6110-47A6-925D-F2092E7E8C8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784"/>
            <a:ext cx="8064500" cy="4680520"/>
          </a:xfrm>
        </p:spPr>
        <p:txBody>
          <a:bodyPr/>
          <a:lstStyle/>
          <a:p>
            <a:r>
              <a:rPr lang="en-IN" altLang="en-US" sz="2400" dirty="0">
                <a:ea typeface="Source Sans Pro" panose="020B0503030403020204" pitchFamily="34" charset="0"/>
              </a:rPr>
              <a:t>Hardware used in the procedure of creating the application:</a:t>
            </a:r>
          </a:p>
          <a:p>
            <a:pPr algn="l" rtl="0">
              <a:buFont typeface="+mj-lt"/>
              <a:buAutoNum type="arabicPeriod"/>
            </a:pPr>
            <a:r>
              <a:rPr lang="en-IN" sz="2000" b="0" i="0" dirty="0">
                <a:solidFill>
                  <a:srgbClr val="282829"/>
                </a:solidFill>
                <a:effectLst/>
                <a:ea typeface="Source Sans Pro" panose="020B0503030403020204" pitchFamily="34" charset="0"/>
              </a:rPr>
              <a:t>Microsoft Windows 7/8/10 (32 or 64 bit)</a:t>
            </a:r>
          </a:p>
          <a:p>
            <a:pPr algn="l" rtl="0">
              <a:buFont typeface="+mj-lt"/>
              <a:buAutoNum type="arabicPeriod"/>
            </a:pPr>
            <a:r>
              <a:rPr lang="en-IN" sz="2000" b="0" i="0" dirty="0">
                <a:solidFill>
                  <a:srgbClr val="282829"/>
                </a:solidFill>
                <a:effectLst/>
                <a:ea typeface="Source Sans Pro" panose="020B0503030403020204" pitchFamily="34" charset="0"/>
              </a:rPr>
              <a:t>2 GB RAM minimum, 8 GB recommended</a:t>
            </a:r>
          </a:p>
          <a:p>
            <a:pPr algn="l" rtl="0">
              <a:buFont typeface="+mj-lt"/>
              <a:buAutoNum type="arabicPeriod"/>
            </a:pPr>
            <a:r>
              <a:rPr lang="en-IN" sz="2000" b="0" i="0" dirty="0">
                <a:solidFill>
                  <a:srgbClr val="282829"/>
                </a:solidFill>
                <a:effectLst/>
                <a:ea typeface="Source Sans Pro" panose="020B0503030403020204" pitchFamily="34" charset="0"/>
              </a:rPr>
              <a:t>2 GB of available disk space minimum, 4 GB recommended</a:t>
            </a:r>
          </a:p>
          <a:p>
            <a:pPr algn="l" rtl="0">
              <a:buFont typeface="+mj-lt"/>
              <a:buAutoNum type="arabicPeriod"/>
            </a:pPr>
            <a:r>
              <a:rPr lang="en-IN" sz="2000" b="0" i="0" dirty="0">
                <a:solidFill>
                  <a:srgbClr val="282829"/>
                </a:solidFill>
                <a:effectLst/>
                <a:ea typeface="Source Sans Pro" panose="020B0503030403020204" pitchFamily="34" charset="0"/>
              </a:rPr>
              <a:t>1280 x 800 minimum screen resolution</a:t>
            </a:r>
          </a:p>
          <a:p>
            <a:pPr algn="l" rtl="0">
              <a:buFont typeface="+mj-lt"/>
              <a:buAutoNum type="arabicPeriod"/>
            </a:pPr>
            <a:endParaRPr lang="en-IN" sz="2000" b="0" i="0" dirty="0">
              <a:solidFill>
                <a:srgbClr val="282829"/>
              </a:solidFill>
              <a:effectLst/>
              <a:ea typeface="Source Sans Pro" panose="020B0503030403020204" pitchFamily="34" charset="0"/>
            </a:endParaRPr>
          </a:p>
          <a:p>
            <a:pPr marL="0" indent="0">
              <a:buNone/>
            </a:pPr>
            <a:br>
              <a:rPr lang="en-IN" dirty="0"/>
            </a:br>
            <a:endParaRPr lang="en-IN" altLang="en-US" dirty="0"/>
          </a:p>
          <a:p>
            <a:endParaRPr lang="en-IN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0B8D26-5C0E-460C-86BF-41E644874B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6628" name="Slide Number Placeholder 4">
            <a:extLst>
              <a:ext uri="{FF2B5EF4-FFF2-40B4-BE49-F238E27FC236}">
                <a16:creationId xmlns:a16="http://schemas.microsoft.com/office/drawing/2014/main" id="{8C190AB6-937E-4728-9EC1-11CFE1323F0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0C322F3-BA90-486B-8428-C64AE018043B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20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010C8E-1250-40C7-86B3-3CFB9D037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3789040"/>
            <a:ext cx="1299964" cy="129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186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>
            <a:extLst>
              <a:ext uri="{FF2B5EF4-FFF2-40B4-BE49-F238E27FC236}">
                <a16:creationId xmlns:a16="http://schemas.microsoft.com/office/drawing/2014/main" id="{358940D0-5C36-4240-BDE4-CA55CC3F3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Hardware and Software Requirements</a:t>
            </a:r>
          </a:p>
        </p:txBody>
      </p:sp>
      <p:sp>
        <p:nvSpPr>
          <p:cNvPr id="26626" name="Content Placeholder 2">
            <a:extLst>
              <a:ext uri="{FF2B5EF4-FFF2-40B4-BE49-F238E27FC236}">
                <a16:creationId xmlns:a16="http://schemas.microsoft.com/office/drawing/2014/main" id="{EA3C1D74-6110-47A6-925D-F2092E7E8C8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80991"/>
          </a:xfrm>
        </p:spPr>
        <p:txBody>
          <a:bodyPr>
            <a:normAutofit/>
          </a:bodyPr>
          <a:lstStyle/>
          <a:p>
            <a:r>
              <a:rPr lang="en-US" sz="2400" dirty="0">
                <a:ea typeface="Source Sans Pro" panose="020B0503030403020204" pitchFamily="34" charset="0"/>
              </a:rPr>
              <a:t>Software requirement: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HTML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CSS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JavaScript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PHP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XAMPP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MySQL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Bootstrap</a:t>
            </a:r>
          </a:p>
          <a:p>
            <a:pPr marL="0" indent="0">
              <a:buNone/>
            </a:pPr>
            <a:endParaRPr lang="en-US" sz="2400" b="1" u="sng" dirty="0">
              <a:ea typeface="Source Sans Pro" panose="020B0503030403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0B8D26-5C0E-460C-86BF-41E644874B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6628" name="Slide Number Placeholder 4">
            <a:extLst>
              <a:ext uri="{FF2B5EF4-FFF2-40B4-BE49-F238E27FC236}">
                <a16:creationId xmlns:a16="http://schemas.microsoft.com/office/drawing/2014/main" id="{8C190AB6-937E-4728-9EC1-11CFE1323F0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0C322F3-BA90-486B-8428-C64AE018043B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21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290FF-4F30-409C-A44A-394497AC6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001" y="2708920"/>
            <a:ext cx="1228006" cy="12836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B4371A-8AE8-4670-B7CE-9F53D9F641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3716569"/>
            <a:ext cx="1109129" cy="15092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909BFF-FE07-4D41-AD35-EEED482BB7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004" y="4509120"/>
            <a:ext cx="1433328" cy="14333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63CB62-9C86-4D42-B846-02D981A604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332" y="2506351"/>
            <a:ext cx="2234108" cy="263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462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B3B3-03E7-493E-BA75-8F9DB67CA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Discussion: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BC26DA-2054-484A-9780-375CE838126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44824"/>
            <a:ext cx="8291264" cy="40322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A5BBD-3C6F-4143-9917-05F98585F0B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F183CA-9E2C-44DE-82A9-52F925EB0C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EF1C2BF-7998-49E1-AB6E-4EA83B1F1B5C}" type="slidenum">
              <a:rPr lang="en-IN" altLang="en-US" smtClean="0"/>
              <a:pPr/>
              <a:t>22</a:t>
            </a:fld>
            <a:endParaRPr lang="en-IN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29DC6B-F50F-450A-8BF9-C357BA09B1D6}"/>
              </a:ext>
            </a:extLst>
          </p:cNvPr>
          <p:cNvSpPr txBox="1"/>
          <p:nvPr/>
        </p:nvSpPr>
        <p:spPr>
          <a:xfrm>
            <a:off x="323528" y="1340766"/>
            <a:ext cx="3247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Signup Navigation:</a:t>
            </a:r>
            <a:endParaRPr lang="en-IN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485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id="{DE8B0A39-B02B-4936-BFB5-88B1E11B6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 dirty="0">
                <a:latin typeface="Minion Pro"/>
              </a:rPr>
              <a:t>Results and Discussion</a:t>
            </a:r>
            <a:endParaRPr lang="en-GB" altLang="en-US" dirty="0">
              <a:latin typeface="Minion Pro"/>
            </a:endParaRP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D20F2D7A-01D4-4949-817B-8538C2F3243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08983"/>
          </a:xfrm>
        </p:spPr>
        <p:txBody>
          <a:bodyPr/>
          <a:lstStyle/>
          <a:p>
            <a:endParaRPr lang="en-GB" altLang="en-US" b="1" dirty="0"/>
          </a:p>
          <a:p>
            <a:pPr>
              <a:buFont typeface="Arial" panose="020B0604020202020204" pitchFamily="34" charset="0"/>
              <a:buNone/>
            </a:pPr>
            <a:endParaRPr lang="en-GB" alt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939F7-AD6A-4D7B-8D29-10FE907709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7652" name="Slide Number Placeholder 4">
            <a:extLst>
              <a:ext uri="{FF2B5EF4-FFF2-40B4-BE49-F238E27FC236}">
                <a16:creationId xmlns:a16="http://schemas.microsoft.com/office/drawing/2014/main" id="{DD95F482-CBB5-4704-B68B-91AFF1AC4A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19C0DD3-176B-476C-981E-9B3AF8247857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23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D1BCA9-2BDB-421A-AE85-44FB89686C60}"/>
              </a:ext>
            </a:extLst>
          </p:cNvPr>
          <p:cNvSpPr txBox="1"/>
          <p:nvPr/>
        </p:nvSpPr>
        <p:spPr>
          <a:xfrm>
            <a:off x="323528" y="1340766"/>
            <a:ext cx="3247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Home Page:</a:t>
            </a:r>
            <a:endParaRPr lang="en-IN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8EA1ED-BE5D-4FD7-B07F-7A9B79BD37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8" b="14956"/>
          <a:stretch/>
        </p:blipFill>
        <p:spPr>
          <a:xfrm>
            <a:off x="454105" y="1884422"/>
            <a:ext cx="8294359" cy="40648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64768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79A0B-1B74-42E1-87DB-4ACEE1437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Minion Pro"/>
              </a:rPr>
              <a:t>Results and Discussion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B6994-F6EC-46FA-B1C9-5EA372AC11B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Login Page:</a:t>
            </a:r>
            <a:endParaRPr lang="en-IN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33145A-C488-4636-ACC6-70D80D50B95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8C88C1-4435-4C8B-B836-930CCF253FF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EF1C2BF-7998-49E1-AB6E-4EA83B1F1B5C}" type="slidenum">
              <a:rPr lang="en-IN" altLang="en-US" smtClean="0"/>
              <a:pPr/>
              <a:t>24</a:t>
            </a:fld>
            <a:endParaRPr lang="en-IN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6DCCA7-444B-43DD-B722-52A08C27F1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3" b="12192"/>
          <a:stretch/>
        </p:blipFill>
        <p:spPr>
          <a:xfrm>
            <a:off x="287524" y="1916832"/>
            <a:ext cx="8568952" cy="38173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309493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id="{DE8B0A39-B02B-4936-BFB5-88B1E11B6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>
                <a:latin typeface="Minion Pro"/>
              </a:rPr>
              <a:t>Results and Discussion</a:t>
            </a:r>
            <a:endParaRPr lang="en-GB" altLang="en-US">
              <a:latin typeface="Minion Pro"/>
            </a:endParaRP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D20F2D7A-01D4-4949-817B-8538C2F3243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08983"/>
          </a:xfrm>
        </p:spPr>
        <p:txBody>
          <a:bodyPr/>
          <a:lstStyle/>
          <a:p>
            <a:endParaRPr lang="en-GB" altLang="en-US" b="1" dirty="0"/>
          </a:p>
          <a:p>
            <a:pPr>
              <a:buFont typeface="Arial" panose="020B0604020202020204" pitchFamily="34" charset="0"/>
              <a:buNone/>
            </a:pPr>
            <a:endParaRPr lang="en-GB" alt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939F7-AD6A-4D7B-8D29-10FE907709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7652" name="Slide Number Placeholder 4">
            <a:extLst>
              <a:ext uri="{FF2B5EF4-FFF2-40B4-BE49-F238E27FC236}">
                <a16:creationId xmlns:a16="http://schemas.microsoft.com/office/drawing/2014/main" id="{DD95F482-CBB5-4704-B68B-91AFF1AC4A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19C0DD3-176B-476C-981E-9B3AF8247857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25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D1BCA9-2BDB-421A-AE85-44FB89686C60}"/>
              </a:ext>
            </a:extLst>
          </p:cNvPr>
          <p:cNvSpPr txBox="1"/>
          <p:nvPr/>
        </p:nvSpPr>
        <p:spPr>
          <a:xfrm>
            <a:off x="323528" y="1340766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Employee Login and Registration: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2376D0-4F83-4FF5-9606-68F5E80438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00" b="9400"/>
          <a:stretch/>
        </p:blipFill>
        <p:spPr>
          <a:xfrm>
            <a:off x="323528" y="1740876"/>
            <a:ext cx="8503474" cy="41485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0410891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id="{DE8B0A39-B02B-4936-BFB5-88B1E11B6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 dirty="0">
                <a:latin typeface="Minion Pro"/>
              </a:rPr>
              <a:t>Results and Discussion</a:t>
            </a:r>
            <a:endParaRPr lang="en-GB" altLang="en-US" dirty="0">
              <a:latin typeface="Minion Pro"/>
            </a:endParaRP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D20F2D7A-01D4-4949-817B-8538C2F3243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08983"/>
          </a:xfrm>
        </p:spPr>
        <p:txBody>
          <a:bodyPr/>
          <a:lstStyle/>
          <a:p>
            <a:endParaRPr lang="en-GB" altLang="en-US" b="1" dirty="0"/>
          </a:p>
          <a:p>
            <a:pPr>
              <a:buFont typeface="Arial" panose="020B0604020202020204" pitchFamily="34" charset="0"/>
              <a:buNone/>
            </a:pPr>
            <a:endParaRPr lang="en-GB" alt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939F7-AD6A-4D7B-8D29-10FE907709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7652" name="Slide Number Placeholder 4">
            <a:extLst>
              <a:ext uri="{FF2B5EF4-FFF2-40B4-BE49-F238E27FC236}">
                <a16:creationId xmlns:a16="http://schemas.microsoft.com/office/drawing/2014/main" id="{DD95F482-CBB5-4704-B68B-91AFF1AC4A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19C0DD3-176B-476C-981E-9B3AF8247857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26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D1BCA9-2BDB-421A-AE85-44FB89686C60}"/>
              </a:ext>
            </a:extLst>
          </p:cNvPr>
          <p:cNvSpPr txBox="1"/>
          <p:nvPr/>
        </p:nvSpPr>
        <p:spPr>
          <a:xfrm>
            <a:off x="314104" y="1274853"/>
            <a:ext cx="4257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Mechanic Login and Registration</a:t>
            </a:r>
            <a:r>
              <a:rPr lang="en-IN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05596D-05A0-4E26-A4F1-EBBAEA6B34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6" b="5504"/>
          <a:stretch/>
        </p:blipFill>
        <p:spPr>
          <a:xfrm>
            <a:off x="107504" y="1885833"/>
            <a:ext cx="8928992" cy="39194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968431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id="{DE8B0A39-B02B-4936-BFB5-88B1E11B6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>
                <a:latin typeface="Minion Pro"/>
              </a:rPr>
              <a:t>Results and Discussion</a:t>
            </a:r>
            <a:endParaRPr lang="en-GB" altLang="en-US">
              <a:latin typeface="Minion Pro"/>
            </a:endParaRP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D20F2D7A-01D4-4949-817B-8538C2F3243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08983"/>
          </a:xfrm>
        </p:spPr>
        <p:txBody>
          <a:bodyPr/>
          <a:lstStyle/>
          <a:p>
            <a:endParaRPr lang="en-GB" altLang="en-US" b="1" dirty="0"/>
          </a:p>
          <a:p>
            <a:pPr>
              <a:buFont typeface="Arial" panose="020B0604020202020204" pitchFamily="34" charset="0"/>
              <a:buNone/>
            </a:pPr>
            <a:endParaRPr lang="en-GB" alt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939F7-AD6A-4D7B-8D29-10FE907709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7652" name="Slide Number Placeholder 4">
            <a:extLst>
              <a:ext uri="{FF2B5EF4-FFF2-40B4-BE49-F238E27FC236}">
                <a16:creationId xmlns:a16="http://schemas.microsoft.com/office/drawing/2014/main" id="{DD95F482-CBB5-4704-B68B-91AFF1AC4A1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19C0DD3-176B-476C-981E-9B3AF8247857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27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D1BCA9-2BDB-421A-AE85-44FB89686C60}"/>
              </a:ext>
            </a:extLst>
          </p:cNvPr>
          <p:cNvSpPr txBox="1"/>
          <p:nvPr/>
        </p:nvSpPr>
        <p:spPr>
          <a:xfrm>
            <a:off x="251520" y="1289948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Driver Login and </a:t>
            </a:r>
            <a:r>
              <a:rPr lang="en-IN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Registration</a:t>
            </a:r>
            <a:r>
              <a:rPr lang="en-IN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1A6EC4-2C56-43A0-B27F-6E30D8771B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4" b="6483"/>
          <a:stretch/>
        </p:blipFill>
        <p:spPr>
          <a:xfrm>
            <a:off x="499696" y="1916023"/>
            <a:ext cx="8144608" cy="37133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189027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>
            <a:extLst>
              <a:ext uri="{FF2B5EF4-FFF2-40B4-BE49-F238E27FC236}">
                <a16:creationId xmlns:a16="http://schemas.microsoft.com/office/drawing/2014/main" id="{310EBB6D-7A86-45B2-AAF1-36714F8EC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US" altLang="en-US">
                <a:latin typeface="Minion Pro"/>
              </a:rPr>
              <a:t>Conclusion and Future work</a:t>
            </a:r>
            <a:endParaRPr lang="en-GB" altLang="en-US">
              <a:latin typeface="Minion Pro"/>
            </a:endParaRPr>
          </a:p>
        </p:txBody>
      </p:sp>
      <p:sp>
        <p:nvSpPr>
          <p:cNvPr id="28674" name="Content Placeholder 2">
            <a:extLst>
              <a:ext uri="{FF2B5EF4-FFF2-40B4-BE49-F238E27FC236}">
                <a16:creationId xmlns:a16="http://schemas.microsoft.com/office/drawing/2014/main" id="{CE946E95-58B3-4A80-BDF4-042D1DA0937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3"/>
            <a:ext cx="8064500" cy="460898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a typeface="Source Sans Pro" panose="020B0503030403020204" pitchFamily="34" charset="0"/>
              </a:rPr>
              <a:t>T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his project aims to eliminate problems faced by the employee transportation systems</a:t>
            </a:r>
            <a:r>
              <a:rPr lang="en-US" sz="1800" dirty="0">
                <a:ea typeface="Source Sans Pro" panose="020B0503030403020204" pitchFamily="34" charset="0"/>
              </a:rPr>
              <a:t> and increase efficiency.</a:t>
            </a:r>
            <a:endParaRPr lang="en-US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indent="0">
              <a:buNone/>
            </a:pPr>
            <a:endParaRPr lang="en-US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The functionalities in this application</a:t>
            </a:r>
          </a:p>
          <a:p>
            <a:pPr marL="0" indent="0">
              <a:buNone/>
            </a:pP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 aim to create a system</a:t>
            </a:r>
            <a:r>
              <a:rPr lang="en-US" sz="1800" dirty="0">
                <a:ea typeface="Source Sans Pro" panose="020B0503030403020204" pitchFamily="34" charset="0"/>
              </a:rPr>
              <a:t> 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that enforces</a:t>
            </a:r>
          </a:p>
          <a:p>
            <a:pPr marL="0" indent="0">
              <a:buNone/>
            </a:pP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 restrained and interactive employee</a:t>
            </a:r>
          </a:p>
          <a:p>
            <a:pPr marL="0" indent="0">
              <a:buNone/>
            </a:pP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 transportation facilities.</a:t>
            </a:r>
          </a:p>
          <a:p>
            <a:pPr marL="0" indent="0">
              <a:buNone/>
            </a:pPr>
            <a:endParaRPr lang="en-GB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5F3EC6-2B45-4439-B965-F4BF25BF5FB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8676" name="Slide Number Placeholder 4">
            <a:extLst>
              <a:ext uri="{FF2B5EF4-FFF2-40B4-BE49-F238E27FC236}">
                <a16:creationId xmlns:a16="http://schemas.microsoft.com/office/drawing/2014/main" id="{F9210989-846F-4551-BB64-62A4EBCD805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B04AD27-A276-4CA4-B063-DE712F195920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28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453C5E-70E8-4DC4-832D-026A24AC6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2276872"/>
            <a:ext cx="3600400" cy="3546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7037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id="{1CE05C44-FFAF-4167-8184-36458FCA3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References</a:t>
            </a:r>
            <a:endParaRPr lang="en-GB" altLang="en-US">
              <a:latin typeface="Minion Pro"/>
            </a:endParaRP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B04655CE-54B5-4630-A7BB-EDBAF77DD6B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/>
              <a:t>Citations: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1800" dirty="0">
                <a:hlinkClick r:id="rId2"/>
              </a:rPr>
              <a:t>Carpool – Wikipedia</a:t>
            </a:r>
            <a:endParaRPr lang="en-IN" sz="18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hlinkClick r:id="rId3"/>
              </a:rPr>
              <a:t>List Of Ridesharing Companies | Ridester.com</a:t>
            </a:r>
            <a:endParaRPr lang="en-US" sz="18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hlinkClick r:id="rId4"/>
              </a:rPr>
              <a:t>What Are The Benefits Of Carpooling? - </a:t>
            </a:r>
            <a:r>
              <a:rPr lang="en-US" sz="1800" dirty="0" err="1">
                <a:hlinkClick r:id="rId4"/>
              </a:rPr>
              <a:t>Poola.app</a:t>
            </a:r>
            <a:endParaRPr lang="en-US" sz="18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1800" dirty="0" err="1">
                <a:hlinkClick r:id="rId5"/>
              </a:rPr>
              <a:t>Liftango</a:t>
            </a:r>
            <a:r>
              <a:rPr lang="en-IN" sz="1800" dirty="0">
                <a:hlinkClick r:id="rId5"/>
              </a:rPr>
              <a:t> | What is Carpooling?</a:t>
            </a:r>
            <a:endParaRPr lang="en-US" sz="18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hlinkClick r:id="rId6"/>
              </a:rPr>
              <a:t>Sharing Economy: What is Ridesharing? (gcfglobal.org)</a:t>
            </a:r>
            <a:endParaRPr lang="en-US" sz="18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>
                <a:hlinkClick r:id="rId7"/>
              </a:rPr>
              <a:t>Gig 101: What Is Ridesharing? How Does Lyft And Uber Work? - Courier Hacker</a:t>
            </a:r>
            <a:endParaRPr lang="en-IN" sz="1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</a:endParaRPr>
          </a:p>
          <a:p>
            <a:pPr marL="0" indent="0">
              <a:buNone/>
              <a:defRPr/>
            </a:pPr>
            <a:endParaRPr lang="en-GB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24E21C-4F59-4D4D-B607-EE714DFBEF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9700" name="Slide Number Placeholder 4">
            <a:extLst>
              <a:ext uri="{FF2B5EF4-FFF2-40B4-BE49-F238E27FC236}">
                <a16:creationId xmlns:a16="http://schemas.microsoft.com/office/drawing/2014/main" id="{4238E3E7-38A5-41B2-93D6-55BFEB38387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3948D4B-3DBF-4E6D-AD5E-93E179722C35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29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B960A951-444C-40E4-A429-B902D0E02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 sz="2800" dirty="0">
                <a:latin typeface="Minion Pro"/>
              </a:rPr>
              <a:t>Introduction</a:t>
            </a:r>
            <a:endParaRPr lang="en-US" altLang="en-US" sz="2800" dirty="0">
              <a:latin typeface="Minion Pro"/>
            </a:endParaRP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9707DF9D-B8E1-4C66-B231-5605E53A1DC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51520" y="1453222"/>
            <a:ext cx="8064500" cy="504103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Create and manage efficient and </a:t>
            </a:r>
            <a:r>
              <a:rPr lang="en-US" sz="1800" dirty="0">
                <a:ea typeface="Source Sans Pro" panose="020B0503030403020204" pitchFamily="34" charset="0"/>
              </a:rPr>
              <a:t>a well-managed 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workforce.</a:t>
            </a:r>
          </a:p>
          <a:p>
            <a:pPr marL="0" indent="0">
              <a:buNone/>
            </a:pPr>
            <a:endParaRPr lang="en-US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US" sz="1800" dirty="0">
                <a:ea typeface="Source Sans Pro" panose="020B0503030403020204" pitchFamily="34" charset="0"/>
              </a:rPr>
              <a:t>S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ervices facilitating faster transport and</a:t>
            </a:r>
          </a:p>
          <a:p>
            <a:pPr marL="0" indent="0">
              <a:buNone/>
            </a:pPr>
            <a:r>
              <a:rPr lang="en-US" sz="1800" dirty="0">
                <a:ea typeface="Source Sans Pro" panose="020B0503030403020204" pitchFamily="34" charset="0"/>
              </a:rPr>
              <a:t>      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efficiency</a:t>
            </a:r>
            <a:r>
              <a:rPr lang="en-US" sz="1800" dirty="0">
                <a:ea typeface="Source Sans Pro" panose="020B0503030403020204" pitchFamily="34" charset="0"/>
              </a:rPr>
              <a:t>.</a:t>
            </a:r>
          </a:p>
          <a:p>
            <a:pPr marL="0" indent="0">
              <a:buNone/>
            </a:pPr>
            <a:endParaRPr lang="en-US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</a:t>
            </a:r>
            <a:r>
              <a:rPr lang="en-US" sz="1800" dirty="0">
                <a:ea typeface="Source Sans Pro" panose="020B0503030403020204" pitchFamily="34" charset="0"/>
              </a:rPr>
              <a:t>S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afety and comfort to</a:t>
            </a:r>
            <a:r>
              <a:rPr lang="en-US" sz="1800" dirty="0">
                <a:ea typeface="Source Sans Pro" panose="020B0503030403020204" pitchFamily="34" charset="0"/>
              </a:rPr>
              <a:t> 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employees.</a:t>
            </a:r>
          </a:p>
          <a:p>
            <a:pPr marL="0" indent="0">
              <a:buNone/>
            </a:pPr>
            <a:endParaRPr lang="en-US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Pr</a:t>
            </a:r>
            <a:r>
              <a:rPr lang="en-US" sz="1800" dirty="0">
                <a:ea typeface="Source Sans Pro" panose="020B0503030403020204" pitchFamily="34" charset="0"/>
              </a:rPr>
              <a:t>obable 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financial gains with positive impact </a:t>
            </a:r>
          </a:p>
          <a:p>
            <a:pPr marL="0" indent="0">
              <a:buNone/>
            </a:pPr>
            <a:r>
              <a:rPr lang="en-US" sz="1800" dirty="0">
                <a:ea typeface="Source Sans Pro" panose="020B0503030403020204" pitchFamily="34" charset="0"/>
              </a:rPr>
              <a:t>      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 society.</a:t>
            </a:r>
          </a:p>
          <a:p>
            <a:pPr marL="0" indent="0">
              <a:buNone/>
            </a:pPr>
            <a:endParaRPr lang="en-US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en-US" sz="2400" b="1" dirty="0">
              <a:solidFill>
                <a:srgbClr val="FF0000"/>
              </a:solidFill>
            </a:endParaRPr>
          </a:p>
        </p:txBody>
      </p:sp>
      <p:sp>
        <p:nvSpPr>
          <p:cNvPr id="21507" name="Slide Number Placeholder 4">
            <a:extLst>
              <a:ext uri="{FF2B5EF4-FFF2-40B4-BE49-F238E27FC236}">
                <a16:creationId xmlns:a16="http://schemas.microsoft.com/office/drawing/2014/main" id="{F2EBEF44-4C89-4D64-B3CF-EF069AC7791B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89D11A2-3290-42DC-9AEA-CBBB13AAA490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3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06EC9-0124-4F8B-9426-577803042CF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263E1A-5C81-4FD6-ABC5-8F92B5B10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2276872"/>
            <a:ext cx="3888432" cy="331236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id="{1CE05C44-FFAF-4167-8184-36458FCA3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References</a:t>
            </a:r>
            <a:endParaRPr lang="en-GB" altLang="en-US">
              <a:latin typeface="Minion Pro"/>
            </a:endParaRP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B04655CE-54B5-4630-A7BB-EDBAF77DD6B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80991"/>
          </a:xfrm>
        </p:spPr>
        <p:txBody>
          <a:bodyPr>
            <a:normAutofit fontScale="85000" lnSpcReduction="20000"/>
          </a:bodyPr>
          <a:lstStyle/>
          <a:p>
            <a:pPr marL="0" indent="0" algn="l">
              <a:buNone/>
            </a:pPr>
            <a:r>
              <a:rPr lang="en-US" sz="2600" dirty="0"/>
              <a:t>Literature Survey Reference:</a:t>
            </a:r>
          </a:p>
          <a:p>
            <a:pPr marL="0" indent="0" algn="l">
              <a:buNone/>
            </a:pPr>
            <a:endParaRPr lang="en-US" dirty="0"/>
          </a:p>
          <a:p>
            <a:pPr algn="l"/>
            <a:r>
              <a:rPr lang="en-US" sz="2100" b="0" i="0" dirty="0">
                <a:solidFill>
                  <a:srgbClr val="111111"/>
                </a:solidFill>
                <a:effectLst/>
                <a:ea typeface="Source Sans Pro" panose="020B0503030403020204" pitchFamily="34" charset="0"/>
              </a:rPr>
              <a:t>Integrating public transport and car-pooling services: Evidence from a field test in Switzerland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555555"/>
                </a:solidFill>
                <a:effectLst/>
                <a:ea typeface="Source Sans Pro" panose="020B0503030403020204" pitchFamily="34" charset="0"/>
              </a:rPr>
              <a:t>April 2020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555555"/>
                </a:solidFill>
                <a:effectLst/>
                <a:ea typeface="Source Sans Pro" panose="020B0503030403020204" pitchFamily="34" charset="0"/>
              </a:rPr>
              <a:t>Conference: Transport Research Arena 2020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555555"/>
                </a:solidFill>
                <a:effectLst/>
                <a:ea typeface="Source Sans Pro" panose="020B0503030403020204" pitchFamily="34" charset="0"/>
              </a:rPr>
              <a:t>At: Helsinki, Finland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555555"/>
                </a:solidFill>
                <a:effectLst/>
                <a:ea typeface="Source Sans Pro" panose="020B0503030403020204" pitchFamily="34" charset="0"/>
              </a:rPr>
              <a:t>Volume: </a:t>
            </a:r>
            <a:r>
              <a:rPr lang="en-US" sz="2100" b="0" i="0" dirty="0">
                <a:solidFill>
                  <a:srgbClr val="555555"/>
                </a:solidFill>
                <a:effectLst/>
                <a:ea typeface="Source Sans Pro" panose="020B0503030403020204" pitchFamily="34" charset="0"/>
                <a:hlinkClick r:id="rId2"/>
              </a:rPr>
              <a:t>https://www.traficom.fi/sites/default/files/media/publication/TRA2020-Book-of-Abstract-Traficom-research-publication.pdf</a:t>
            </a:r>
            <a:endParaRPr lang="en-US" sz="2100" b="0" i="0" dirty="0">
              <a:solidFill>
                <a:srgbClr val="555555"/>
              </a:solidFill>
              <a:effectLst/>
              <a:ea typeface="Source Sans Pro" panose="020B0503030403020204" pitchFamily="34" charset="0"/>
            </a:endParaRPr>
          </a:p>
          <a:p>
            <a:pPr algn="l"/>
            <a:endParaRPr lang="en-US" sz="2100" b="0" i="0" dirty="0">
              <a:solidFill>
                <a:srgbClr val="555555"/>
              </a:solidFill>
              <a:effectLst/>
              <a:ea typeface="Source Sans Pro" panose="020B0503030403020204" pitchFamily="34" charset="0"/>
            </a:endParaRPr>
          </a:p>
          <a:p>
            <a:pPr algn="l"/>
            <a:r>
              <a:rPr lang="en-US" sz="2100" b="0" i="0" dirty="0">
                <a:solidFill>
                  <a:srgbClr val="111111"/>
                </a:solidFill>
                <a:effectLst/>
                <a:ea typeface="Source Sans Pro" panose="020B0503030403020204" pitchFamily="34" charset="0"/>
              </a:rPr>
              <a:t>Transport Pooling: Moving Toward Green Distribution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rgbClr val="555555"/>
                </a:solidFill>
                <a:effectLst/>
                <a:ea typeface="Source Sans Pro" panose="020B0503030403020204" pitchFamily="34" charset="0"/>
              </a:rPr>
              <a:t>December 2019</a:t>
            </a:r>
          </a:p>
          <a:p>
            <a:pPr algn="l"/>
            <a:r>
              <a:rPr lang="en-US" sz="2100" b="0" i="0" dirty="0">
                <a:solidFill>
                  <a:srgbClr val="555555"/>
                </a:solidFill>
                <a:effectLst/>
                <a:ea typeface="Source Sans Pro" panose="020B0503030403020204" pitchFamily="34" charset="0"/>
              </a:rPr>
              <a:t>DOI:</a:t>
            </a:r>
            <a:r>
              <a:rPr lang="en-US" sz="2100" b="0" i="0" u="sng" dirty="0">
                <a:solidFill>
                  <a:srgbClr val="555555"/>
                </a:solidFill>
                <a:effectLst/>
                <a:ea typeface="Source Sans Pro" panose="020B0503030403020204" pitchFamily="34" charset="0"/>
                <a:hlinkClick r:id="rId3"/>
              </a:rPr>
              <a:t>10.1002/9781119686750.ch3</a:t>
            </a:r>
            <a:endParaRPr lang="en-US" sz="2100" b="0" i="0" dirty="0">
              <a:solidFill>
                <a:srgbClr val="555555"/>
              </a:solidFill>
              <a:effectLst/>
              <a:ea typeface="Source Sans Pro" panose="020B0503030403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rgbClr val="555555"/>
                </a:solidFill>
                <a:effectLst/>
                <a:ea typeface="Source Sans Pro" panose="020B0503030403020204" pitchFamily="34" charset="0"/>
              </a:rPr>
              <a:t>In book: Solving Transport Problems (pp.63-95)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rgbClr val="555555"/>
                </a:solidFill>
                <a:effectLst/>
                <a:ea typeface="Source Sans Pro" panose="020B0503030403020204" pitchFamily="34" charset="0"/>
              </a:rPr>
              <a:t>Project: </a:t>
            </a:r>
            <a:r>
              <a:rPr lang="en-US" sz="2100" b="0" i="0" u="sng" dirty="0">
                <a:solidFill>
                  <a:srgbClr val="555555"/>
                </a:solidFill>
                <a:effectLst/>
                <a:ea typeface="Source Sans Pro" panose="020B0503030403020204" pitchFamily="34" charset="0"/>
                <a:hlinkClick r:id="rId4"/>
              </a:rPr>
              <a:t>Sustainable transportation and distribution</a:t>
            </a:r>
            <a:endParaRPr lang="en-US" sz="2100" b="0" i="0" dirty="0">
              <a:solidFill>
                <a:srgbClr val="555555"/>
              </a:solidFill>
              <a:effectLst/>
              <a:ea typeface="Source Sans Pro" panose="020B0503030403020204" pitchFamily="34" charset="0"/>
            </a:endParaRPr>
          </a:p>
          <a:p>
            <a:pPr marL="0" indent="0">
              <a:buNone/>
              <a:defRPr/>
            </a:pPr>
            <a:endParaRPr lang="en-GB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24E21C-4F59-4D4D-B607-EE714DFBEF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9700" name="Slide Number Placeholder 4">
            <a:extLst>
              <a:ext uri="{FF2B5EF4-FFF2-40B4-BE49-F238E27FC236}">
                <a16:creationId xmlns:a16="http://schemas.microsoft.com/office/drawing/2014/main" id="{4238E3E7-38A5-41B2-93D6-55BFEB38387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3948D4B-3DBF-4E6D-AD5E-93E179722C35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30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</p:spTree>
    <p:extLst>
      <p:ext uri="{BB962C8B-B14F-4D97-AF65-F5344CB8AC3E}">
        <p14:creationId xmlns:p14="http://schemas.microsoft.com/office/powerpoint/2010/main" val="17695515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id="{1CE05C44-FFAF-4167-8184-36458FCA3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References</a:t>
            </a:r>
            <a:endParaRPr lang="en-GB" altLang="en-US">
              <a:latin typeface="Minion Pro"/>
            </a:endParaRP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B04655CE-54B5-4630-A7BB-EDBAF77DD6B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  <a:defRPr/>
            </a:pPr>
            <a:r>
              <a:rPr lang="en-GB" altLang="en-US" sz="2400" dirty="0"/>
              <a:t>Papers referenced along with authors:</a:t>
            </a:r>
          </a:p>
          <a:p>
            <a:pPr marL="0" indent="0">
              <a:buNone/>
              <a:defRPr/>
            </a:pPr>
            <a:r>
              <a:rPr lang="en-US" altLang="en-US" sz="1800" dirty="0"/>
              <a:t>Integrating public transport and car-pooling services: Evidence from a field test in Switzerland</a:t>
            </a:r>
          </a:p>
          <a:p>
            <a:pPr marL="0" indent="0">
              <a:buNone/>
              <a:defRPr/>
            </a:pPr>
            <a:r>
              <a:rPr lang="en-US" altLang="en-US" sz="1800" u="sng" dirty="0"/>
              <a:t>Authors:</a:t>
            </a:r>
            <a:r>
              <a:rPr lang="en-US" altLang="en-US" sz="1800" dirty="0"/>
              <a:t> </a:t>
            </a:r>
          </a:p>
          <a:p>
            <a:pPr>
              <a:buFont typeface="+mj-lt"/>
              <a:buAutoNum type="arabicPeriod"/>
              <a:defRPr/>
            </a:pPr>
            <a:r>
              <a:rPr lang="en-US" altLang="en-US" sz="1800" dirty="0"/>
              <a:t>Francesca Cellina University of Applied Sciences and Arts of Southern Switzerland </a:t>
            </a:r>
          </a:p>
          <a:p>
            <a:pPr>
              <a:buFont typeface="+mj-lt"/>
              <a:buAutoNum type="arabicPeriod"/>
              <a:defRPr/>
            </a:pPr>
            <a:r>
              <a:rPr lang="en-US" altLang="en-US" sz="1800" dirty="0"/>
              <a:t>Marco Derboni Dalle Molle Institute for Artificial Intelligence </a:t>
            </a:r>
          </a:p>
          <a:p>
            <a:pPr>
              <a:buFont typeface="+mj-lt"/>
              <a:buAutoNum type="arabicPeriod"/>
              <a:defRPr/>
            </a:pPr>
            <a:r>
              <a:rPr lang="en-US" altLang="en-US" sz="1800" dirty="0"/>
              <a:t>Nikolett Kovacs University of Applied Sciences and Arts of Southern Switzerland</a:t>
            </a:r>
          </a:p>
          <a:p>
            <a:pPr>
              <a:buFont typeface="+mj-lt"/>
              <a:buAutoNum type="arabicPeriod"/>
              <a:defRPr/>
            </a:pPr>
            <a:r>
              <a:rPr lang="en-US" altLang="en-US" sz="1800" dirty="0"/>
              <a:t> Andrea-Emilio Rizzoli University of Applied Sciences and Arts </a:t>
            </a:r>
          </a:p>
          <a:p>
            <a:pPr marL="0" indent="0">
              <a:buNone/>
              <a:defRPr/>
            </a:pPr>
            <a:r>
              <a:rPr lang="en-US" altLang="en-US" sz="1800" u="sng" dirty="0"/>
              <a:t>Transport Pooling: Moving Toward Green Distribution</a:t>
            </a:r>
          </a:p>
          <a:p>
            <a:pPr marL="0" indent="0">
              <a:buNone/>
              <a:defRPr/>
            </a:pPr>
            <a:r>
              <a:rPr lang="en-US" altLang="en-US" sz="1800" dirty="0"/>
              <a:t>Authors: </a:t>
            </a:r>
          </a:p>
          <a:p>
            <a:pPr>
              <a:buFont typeface="+mj-lt"/>
              <a:buAutoNum type="arabicPeriod"/>
              <a:defRPr/>
            </a:pPr>
            <a:r>
              <a:rPr lang="en-US" altLang="en-US" sz="1800" dirty="0"/>
              <a:t>Alaeddine ZouariI Institute Supérieur de Gestion Industrielle</a:t>
            </a:r>
            <a:endParaRPr lang="en-GB" alt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24E21C-4F59-4D4D-B607-EE714DFBEF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sp>
        <p:nvSpPr>
          <p:cNvPr id="29700" name="Slide Number Placeholder 4">
            <a:extLst>
              <a:ext uri="{FF2B5EF4-FFF2-40B4-BE49-F238E27FC236}">
                <a16:creationId xmlns:a16="http://schemas.microsoft.com/office/drawing/2014/main" id="{4238E3E7-38A5-41B2-93D6-55BFEB38387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3948D4B-3DBF-4E6D-AD5E-93E179722C35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31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</p:spTree>
    <p:extLst>
      <p:ext uri="{BB962C8B-B14F-4D97-AF65-F5344CB8AC3E}">
        <p14:creationId xmlns:p14="http://schemas.microsoft.com/office/powerpoint/2010/main" val="7734600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Content Placeholder 4">
            <a:extLst>
              <a:ext uri="{FF2B5EF4-FFF2-40B4-BE49-F238E27FC236}">
                <a16:creationId xmlns:a16="http://schemas.microsoft.com/office/drawing/2014/main" id="{CB2689B0-5D01-4E78-9E6F-CE0FE877C1E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989138" y="3068638"/>
            <a:ext cx="5165725" cy="576262"/>
          </a:xfrm>
        </p:spPr>
        <p:txBody>
          <a:bodyPr/>
          <a:lstStyle/>
          <a:p>
            <a:pPr eaLnBrk="1" hangingPunct="1"/>
            <a:r>
              <a:rPr lang="en-US" altLang="en-US" sz="3600">
                <a:solidFill>
                  <a:schemeClr val="bg1"/>
                </a:solidFill>
              </a:rPr>
              <a:t>Thank You</a:t>
            </a:r>
            <a:endParaRPr lang="en-IN" altLang="en-US" sz="3600">
              <a:solidFill>
                <a:schemeClr val="bg1"/>
              </a:solidFill>
            </a:endParaRPr>
          </a:p>
        </p:txBody>
      </p:sp>
      <p:pic>
        <p:nvPicPr>
          <p:cNvPr id="30723" name="Picture 5" descr="C:\Users\abc\Pictures\RAIT-DEEMED-LOGO.jpg">
            <a:extLst>
              <a:ext uri="{FF2B5EF4-FFF2-40B4-BE49-F238E27FC236}">
                <a16:creationId xmlns:a16="http://schemas.microsoft.com/office/drawing/2014/main" id="{60EDE7BD-19C4-4606-9451-4C6B8988A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8538" y="5780088"/>
            <a:ext cx="3065462" cy="109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B960A951-444C-40E4-A429-B902D0E02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 sz="2800">
                <a:latin typeface="Minion Pro"/>
              </a:rPr>
              <a:t>Introduction</a:t>
            </a:r>
            <a:endParaRPr lang="en-US" altLang="en-US" sz="2800">
              <a:latin typeface="Minion Pro"/>
            </a:endParaRP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9707DF9D-B8E1-4C66-B231-5605E53A1DC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3"/>
            <a:ext cx="8064500" cy="4681537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Motivations</a:t>
            </a: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</a:t>
            </a:r>
            <a:endParaRPr lang="en-US" sz="2000" dirty="0">
              <a:highlight>
                <a:srgbClr val="C0C0C0"/>
              </a:highlight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sz="1800" dirty="0">
                <a:ea typeface="Source Sans Pro" panose="020B0503030403020204" pitchFamily="34" charset="0"/>
              </a:rPr>
              <a:t>Considering change in w</a:t>
            </a:r>
            <a:r>
              <a:rPr lang="en-IN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ork culture, the pandemic being catalyst for change.</a:t>
            </a:r>
          </a:p>
          <a:p>
            <a:pPr marL="0" indent="0">
              <a:buNone/>
            </a:pPr>
            <a:endParaRPr lang="en-IN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Current</a:t>
            </a:r>
            <a:r>
              <a:rPr lang="en-IN" sz="1800" dirty="0">
                <a:ea typeface="Source Sans Pro" panose="020B0503030403020204" pitchFamily="34" charset="0"/>
              </a:rPr>
              <a:t> </a:t>
            </a:r>
            <a:r>
              <a:rPr lang="en-IN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environment </a:t>
            </a:r>
            <a:r>
              <a:rPr lang="en-IN" sz="1800" dirty="0">
                <a:ea typeface="Source Sans Pro" panose="020B0503030403020204" pitchFamily="34" charset="0"/>
              </a:rPr>
              <a:t> </a:t>
            </a:r>
            <a:r>
              <a:rPr lang="en-IN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strenuous </a:t>
            </a:r>
            <a:r>
              <a:rPr lang="en-IN" sz="1800" dirty="0">
                <a:ea typeface="Source Sans Pro" panose="020B0503030403020204" pitchFamily="34" charset="0"/>
              </a:rPr>
              <a:t> for</a:t>
            </a:r>
            <a:r>
              <a:rPr lang="en-IN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the </a:t>
            </a:r>
          </a:p>
          <a:p>
            <a:pPr marL="0" indent="0">
              <a:buNone/>
            </a:pPr>
            <a:r>
              <a:rPr lang="en-IN" sz="1800" dirty="0">
                <a:ea typeface="Source Sans Pro" panose="020B0503030403020204" pitchFamily="34" charset="0"/>
              </a:rPr>
              <a:t>       </a:t>
            </a:r>
            <a:r>
              <a:rPr lang="en-IN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workforce.</a:t>
            </a:r>
          </a:p>
          <a:p>
            <a:pPr marL="0" indent="0">
              <a:buNone/>
            </a:pPr>
            <a:endParaRPr lang="en-US" sz="1800" dirty="0">
              <a:ea typeface="Source Sans Pro" panose="020B0503030403020204" pitchFamily="34" charset="0"/>
            </a:endParaRPr>
          </a:p>
          <a:p>
            <a:r>
              <a:rPr lang="en-US" sz="1800" dirty="0">
                <a:ea typeface="Source Sans Pro" panose="020B0503030403020204" pitchFamily="34" charset="0"/>
              </a:rPr>
              <a:t>Demerits of traveling and congestion of traffic</a:t>
            </a:r>
          </a:p>
          <a:p>
            <a:pPr marL="0" indent="0">
              <a:buNone/>
            </a:pPr>
            <a:r>
              <a:rPr lang="en-US" sz="1800" dirty="0">
                <a:ea typeface="Source Sans Pro" panose="020B0503030403020204" pitchFamily="34" charset="0"/>
              </a:rPr>
              <a:t>        experienced.</a:t>
            </a:r>
          </a:p>
          <a:p>
            <a:pPr marL="0" indent="0">
              <a:buNone/>
            </a:pPr>
            <a:endParaRPr lang="en-US" sz="1800" dirty="0">
              <a:ea typeface="Source Sans Pro" panose="020B0503030403020204" pitchFamily="34" charset="0"/>
            </a:endParaRPr>
          </a:p>
          <a:p>
            <a:r>
              <a:rPr lang="en-IN" sz="1800" dirty="0">
                <a:ea typeface="Source Sans Pro" panose="020B0503030403020204" pitchFamily="34" charset="0"/>
              </a:rPr>
              <a:t>To develop services that enhance existing ways </a:t>
            </a:r>
          </a:p>
          <a:p>
            <a:pPr marL="0" indent="0">
              <a:buNone/>
            </a:pPr>
            <a:r>
              <a:rPr lang="en-IN" sz="1800" dirty="0">
                <a:ea typeface="Source Sans Pro" panose="020B0503030403020204" pitchFamily="34" charset="0"/>
              </a:rPr>
              <a:t>        of</a:t>
            </a:r>
            <a:r>
              <a:rPr lang="en-US" sz="1800" dirty="0">
                <a:ea typeface="Source Sans Pro" panose="020B0503030403020204" pitchFamily="34" charset="0"/>
              </a:rPr>
              <a:t> functioning.</a:t>
            </a:r>
            <a:endParaRPr lang="en-IN" sz="1800" dirty="0">
              <a:ea typeface="Source Sans Pro" panose="020B0503030403020204" pitchFamily="34" charset="0"/>
            </a:endParaRPr>
          </a:p>
          <a:p>
            <a:pPr marL="0" indent="0">
              <a:buNone/>
            </a:pPr>
            <a:r>
              <a:rPr lang="en-US" sz="1800" dirty="0">
                <a:ea typeface="Source Sans Pro" panose="020B0503030403020204" pitchFamily="34" charset="0"/>
              </a:rPr>
              <a:t>      </a:t>
            </a:r>
            <a:endParaRPr lang="en-IN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IN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IN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en-US" sz="2400" b="1" dirty="0">
              <a:solidFill>
                <a:srgbClr val="FF0000"/>
              </a:solidFill>
            </a:endParaRPr>
          </a:p>
        </p:txBody>
      </p:sp>
      <p:sp>
        <p:nvSpPr>
          <p:cNvPr id="21507" name="Slide Number Placeholder 4">
            <a:extLst>
              <a:ext uri="{FF2B5EF4-FFF2-40B4-BE49-F238E27FC236}">
                <a16:creationId xmlns:a16="http://schemas.microsoft.com/office/drawing/2014/main" id="{F2EBEF44-4C89-4D64-B3CF-EF069AC7791B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89D11A2-3290-42DC-9AEA-CBBB13AAA490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4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06EC9-0124-4F8B-9426-577803042CF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63733E-EBCB-4247-983A-2025BB589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2564904"/>
            <a:ext cx="3312368" cy="324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63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B960A951-444C-40E4-A429-B902D0E02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 sz="2800" dirty="0">
                <a:latin typeface="Minion Pro"/>
              </a:rPr>
              <a:t>Introduction</a:t>
            </a:r>
            <a:endParaRPr lang="en-US" altLang="en-US" sz="2800" dirty="0">
              <a:latin typeface="Minion Pro"/>
            </a:endParaRP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9707DF9D-B8E1-4C66-B231-5605E53A1DC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540584"/>
            <a:ext cx="8064500" cy="4681537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Objectives:</a:t>
            </a:r>
            <a:endParaRPr lang="en-US" sz="2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Source Sans Pro" panose="020B0503030403020204" pitchFamily="34" charset="0"/>
              </a:rPr>
              <a:t>T</a:t>
            </a: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 provide transport and pooling service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Source Sans Pro" panose="020B0503030403020204" pitchFamily="34" charset="0"/>
              </a:rPr>
              <a:t> Ensure smooth and safe commute for employees.</a:t>
            </a:r>
          </a:p>
          <a:p>
            <a:pPr marL="0" indent="0">
              <a:buNone/>
            </a:pPr>
            <a:endParaRPr lang="en-US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2000" dirty="0">
                <a:ea typeface="Source Sans Pro" panose="020B0503030403020204" pitchFamily="34" charset="0"/>
              </a:rPr>
              <a:t>T</a:t>
            </a: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ransport pooling system access with Admin.</a:t>
            </a:r>
          </a:p>
          <a:p>
            <a:pPr marL="0" indent="0">
              <a:buNone/>
            </a:pPr>
            <a:endParaRPr lang="en-US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Source Sans Pro" panose="020B0503030403020204" pitchFamily="34" charset="0"/>
              </a:rPr>
              <a:t>O</a:t>
            </a: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rganization can overlook the system.</a:t>
            </a:r>
          </a:p>
          <a:p>
            <a:pPr marL="0" indent="0">
              <a:buNone/>
            </a:pPr>
            <a:endParaRPr lang="en-US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Source Sans Pro" panose="020B0503030403020204" pitchFamily="34" charset="0"/>
              </a:rPr>
              <a:t>Welfare of  employees and rapport-building.</a:t>
            </a:r>
            <a:endParaRPr lang="en-US" altLang="en-US" sz="2000" b="1" dirty="0">
              <a:solidFill>
                <a:srgbClr val="FF0000"/>
              </a:solidFill>
            </a:endParaRPr>
          </a:p>
        </p:txBody>
      </p:sp>
      <p:sp>
        <p:nvSpPr>
          <p:cNvPr id="21507" name="Slide Number Placeholder 4">
            <a:extLst>
              <a:ext uri="{FF2B5EF4-FFF2-40B4-BE49-F238E27FC236}">
                <a16:creationId xmlns:a16="http://schemas.microsoft.com/office/drawing/2014/main" id="{F2EBEF44-4C89-4D64-B3CF-EF069AC7791B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89D11A2-3290-42DC-9AEA-CBBB13AAA490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5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06EC9-0124-4F8B-9426-577803042CF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9FA99A-FC74-48BA-B351-10CB0E3FD8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876" y="2420888"/>
            <a:ext cx="2617596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176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B960A951-444C-40E4-A429-B902D0E02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 sz="2800">
                <a:latin typeface="Minion Pro"/>
              </a:rPr>
              <a:t>Introduction</a:t>
            </a:r>
            <a:endParaRPr lang="en-US" altLang="en-US" sz="2800">
              <a:latin typeface="Minion Pro"/>
            </a:endParaRP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9707DF9D-B8E1-4C66-B231-5605E53A1DC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3"/>
            <a:ext cx="8064500" cy="4681537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Objectives</a:t>
            </a: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Source Sans Pro" panose="020B0503030403020204" pitchFamily="34" charset="0"/>
              </a:rPr>
              <a:t> Interconnect organization employees</a:t>
            </a: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and mechanic stations.</a:t>
            </a:r>
          </a:p>
          <a:p>
            <a:pPr marL="0" indent="0">
              <a:buNone/>
            </a:pPr>
            <a:endParaRPr lang="en-IN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ea typeface="Source Sans Pro" panose="020B0503030403020204" pitchFamily="34" charset="0"/>
              </a:rPr>
              <a:t>M</a:t>
            </a:r>
            <a:r>
              <a:rPr lang="en-IN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ore emphasis on high </a:t>
            </a:r>
            <a:r>
              <a:rPr lang="en-IN" sz="2000" dirty="0">
                <a:ea typeface="Source Sans Pro" panose="020B0503030403020204" pitchFamily="34" charset="0"/>
              </a:rPr>
              <a:t>efficiency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ea typeface="Source Sans Pro" panose="020B0503030403020204" pitchFamily="34" charset="0"/>
            </a:endParaRPr>
          </a:p>
          <a:p>
            <a:r>
              <a:rPr lang="en-IN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IN" sz="2000" dirty="0">
                <a:ea typeface="Source Sans Pro" panose="020B0503030403020204" pitchFamily="34" charset="0"/>
              </a:rPr>
              <a:t>Increasing morale through </a:t>
            </a:r>
          </a:p>
          <a:p>
            <a:pPr marL="0" indent="0">
              <a:buNone/>
            </a:pPr>
            <a:r>
              <a:rPr lang="en-IN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 employee</a:t>
            </a:r>
            <a:r>
              <a:rPr lang="en-IN" sz="2000" dirty="0">
                <a:ea typeface="Source Sans Pro" panose="020B0503030403020204" pitchFamily="34" charset="0"/>
              </a:rPr>
              <a:t> </a:t>
            </a:r>
            <a:r>
              <a:rPr lang="en-IN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centric</a:t>
            </a:r>
            <a:r>
              <a:rPr lang="en-IN" sz="2000" dirty="0">
                <a:ea typeface="Source Sans Pro" panose="020B0503030403020204" pitchFamily="34" charset="0"/>
              </a:rPr>
              <a:t> systems</a:t>
            </a:r>
          </a:p>
          <a:p>
            <a:pPr marL="0" indent="0">
              <a:buNone/>
            </a:pPr>
            <a:endParaRPr lang="en-IN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IN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Custom made systems to provide </a:t>
            </a:r>
          </a:p>
          <a:p>
            <a:pPr marL="0" indent="0">
              <a:buNone/>
            </a:pPr>
            <a:r>
              <a:rPr lang="en-US" sz="2000" dirty="0">
                <a:ea typeface="Source Sans Pro" panose="020B0503030403020204" pitchFamily="34" charset="0"/>
              </a:rPr>
              <a:t>        </a:t>
            </a:r>
            <a:r>
              <a:rPr lang="en-IN" sz="2000" dirty="0">
                <a:ea typeface="Source Sans Pro" panose="020B0503030403020204" pitchFamily="34" charset="0"/>
              </a:rPr>
              <a:t>solution to existing issues.</a:t>
            </a:r>
            <a:endParaRPr lang="en-US" sz="2000" dirty="0">
              <a:ea typeface="Source Sans Pro" panose="020B0503030403020204" pitchFamily="34" charset="0"/>
            </a:endParaRPr>
          </a:p>
        </p:txBody>
      </p:sp>
      <p:sp>
        <p:nvSpPr>
          <p:cNvPr id="21507" name="Slide Number Placeholder 4">
            <a:extLst>
              <a:ext uri="{FF2B5EF4-FFF2-40B4-BE49-F238E27FC236}">
                <a16:creationId xmlns:a16="http://schemas.microsoft.com/office/drawing/2014/main" id="{F2EBEF44-4C89-4D64-B3CF-EF069AC7791B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89D11A2-3290-42DC-9AEA-CBBB13AAA490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6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06EC9-0124-4F8B-9426-577803042CF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A3F384-2937-482F-A851-D67ECCFE66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2492896"/>
            <a:ext cx="3888432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184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8AACB451-F779-4A81-8C9A-B3F7724AF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Literature Survey of the existing systems</a:t>
            </a:r>
            <a:endParaRPr lang="en-US" altLang="en-US">
              <a:latin typeface="Minion Pro"/>
            </a:endParaRP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52823C51-BC77-410A-9B47-4EA7E4729F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36" y="1196752"/>
            <a:ext cx="8064500" cy="552472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Pooling services such as Uber Pool developed by the Uber Inc.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Involve booking and utilization of pooling vehicles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Verification of associated individuals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Changes in fare based on ride </a:t>
            </a:r>
          </a:p>
          <a:p>
            <a:pPr marL="0" indent="0">
              <a:buNone/>
            </a:pPr>
            <a:r>
              <a:rPr lang="en-US" sz="1800" dirty="0"/>
              <a:t>        details.</a:t>
            </a:r>
          </a:p>
          <a:p>
            <a:pPr marL="0" indent="0">
              <a:buNone/>
            </a:pPr>
            <a:r>
              <a:rPr lang="en-US" sz="1800" dirty="0"/>
              <a:t> 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0" indent="0" algn="l">
              <a:buNone/>
            </a:pPr>
            <a:endParaRPr lang="en-IN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altLang="en-US" dirty="0"/>
          </a:p>
          <a:p>
            <a:pPr>
              <a:buFont typeface="Arial" panose="020B0604020202020204" pitchFamily="34" charset="0"/>
              <a:buNone/>
            </a:pP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CADA35-11F7-4E6A-AA48-F8E5AD43983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 dirty="0"/>
          </a:p>
        </p:txBody>
      </p:sp>
      <p:sp>
        <p:nvSpPr>
          <p:cNvPr id="22532" name="Slide Number Placeholder 4">
            <a:extLst>
              <a:ext uri="{FF2B5EF4-FFF2-40B4-BE49-F238E27FC236}">
                <a16:creationId xmlns:a16="http://schemas.microsoft.com/office/drawing/2014/main" id="{E956F565-1148-4855-A175-71535227EE84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E52A87E-DD7E-4713-819F-ACF3D3AD63AD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7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B58987-BC24-4CB6-9889-6BF28D5E0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300" y="3083808"/>
            <a:ext cx="5239734" cy="259228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8AACB451-F779-4A81-8C9A-B3F7724AF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Literature Survey of the existing systems</a:t>
            </a:r>
            <a:endParaRPr lang="en-US" altLang="en-US">
              <a:latin typeface="Minion Pro"/>
            </a:endParaRP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52823C51-BC77-410A-9B47-4EA7E4729F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08983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dirty="0"/>
              <a:t>Some of the companies providing such services are: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1600" dirty="0">
              <a:highlight>
                <a:srgbClr val="C0C0C0"/>
              </a:highlight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i="0" dirty="0">
                <a:effectLst/>
                <a:ea typeface="Source Sans Pro" panose="020B0503030403020204" pitchFamily="34" charset="0"/>
              </a:rPr>
              <a:t>Uber POOL</a:t>
            </a:r>
            <a:endParaRPr lang="en-IN" sz="1800" i="0" dirty="0">
              <a:effectLst/>
              <a:highlight>
                <a:srgbClr val="C0C0C0"/>
              </a:highlight>
              <a:ea typeface="Source Sans Pro" panose="020B0503030403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i="0" dirty="0">
                <a:effectLst/>
                <a:ea typeface="Source Sans Pro" panose="020B0503030403020204" pitchFamily="34" charset="0"/>
              </a:rPr>
              <a:t>UberX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i="0" dirty="0">
                <a:effectLst/>
                <a:ea typeface="Source Sans Pro" panose="020B0503030403020204" pitchFamily="34" charset="0"/>
              </a:rPr>
              <a:t>Lyft</a:t>
            </a:r>
            <a:endParaRPr lang="en-IN" sz="1800" dirty="0">
              <a:ea typeface="Source Sans Pro" panose="020B0503030403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i="0" dirty="0">
                <a:effectLst/>
                <a:ea typeface="Source Sans Pro" panose="020B0503030403020204" pitchFamily="34" charset="0"/>
              </a:rPr>
              <a:t>Juno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i="0" dirty="0">
                <a:effectLst/>
                <a:ea typeface="Source Sans Pro" panose="020B0503030403020204" pitchFamily="34" charset="0"/>
              </a:rPr>
              <a:t>Gett</a:t>
            </a:r>
            <a:endParaRPr lang="en-IN" sz="1800" dirty="0">
              <a:ea typeface="Source Sans Pro" panose="020B0503030403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i="0" dirty="0">
                <a:effectLst/>
                <a:ea typeface="Source Sans Pro" panose="020B0503030403020204" pitchFamily="34" charset="0"/>
              </a:rPr>
              <a:t>Ziro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i="0" dirty="0">
                <a:effectLst/>
                <a:ea typeface="Source Sans Pro" panose="020B0503030403020204" pitchFamily="34" charset="0"/>
              </a:rPr>
              <a:t>Wingz</a:t>
            </a:r>
            <a:endParaRPr lang="en-IN" sz="1800" dirty="0">
              <a:highlight>
                <a:srgbClr val="C0C0C0"/>
              </a:highlight>
              <a:ea typeface="Source Sans Pro" panose="020B0503030403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altLang="en-US" dirty="0"/>
          </a:p>
          <a:p>
            <a:pPr>
              <a:buFont typeface="Arial" panose="020B0604020202020204" pitchFamily="34" charset="0"/>
              <a:buNone/>
            </a:pP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CADA35-11F7-4E6A-AA48-F8E5AD43983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 dirty="0"/>
          </a:p>
        </p:txBody>
      </p:sp>
      <p:sp>
        <p:nvSpPr>
          <p:cNvPr id="22532" name="Slide Number Placeholder 4">
            <a:extLst>
              <a:ext uri="{FF2B5EF4-FFF2-40B4-BE49-F238E27FC236}">
                <a16:creationId xmlns:a16="http://schemas.microsoft.com/office/drawing/2014/main" id="{E956F565-1148-4855-A175-71535227EE84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E52A87E-DD7E-4713-819F-ACF3D3AD63AD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8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6992EA-A915-4E7C-AB67-7FC7341B9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792" y="1988840"/>
            <a:ext cx="2049016" cy="20490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6390A3-BB4A-4910-BC26-F8F5985D26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4044607"/>
            <a:ext cx="1715703" cy="17157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C45F06-DDDF-4CA2-B10F-27AECE607F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765" y="1654077"/>
            <a:ext cx="3220999" cy="14936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4F32AF-180D-480F-8007-7E783BBFC9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082" y="4253261"/>
            <a:ext cx="189547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938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8AACB451-F779-4A81-8C9A-B3F7724AF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</p:spPr>
        <p:txBody>
          <a:bodyPr/>
          <a:lstStyle/>
          <a:p>
            <a:r>
              <a:rPr lang="en-IN" altLang="en-US">
                <a:latin typeface="Minion Pro"/>
              </a:rPr>
              <a:t>Literature Survey of the existing systems</a:t>
            </a:r>
            <a:endParaRPr lang="en-US" altLang="en-US">
              <a:latin typeface="Minion Pro"/>
            </a:endParaRP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52823C51-BC77-410A-9B47-4EA7E4729F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50" y="1484312"/>
            <a:ext cx="8064500" cy="4608983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en-US" sz="1800" b="1" dirty="0"/>
              <a:t>Observations on the technologies and methodologies :</a:t>
            </a:r>
          </a:p>
          <a:p>
            <a:r>
              <a:rPr lang="en-US" altLang="en-US" sz="1800" dirty="0"/>
              <a:t>Provide mapping services with pooling </a:t>
            </a:r>
          </a:p>
          <a:p>
            <a:pPr marL="0" indent="0">
              <a:buNone/>
            </a:pPr>
            <a:r>
              <a:rPr lang="en-US" altLang="en-US" sz="1800" dirty="0"/>
              <a:t>       options.</a:t>
            </a:r>
          </a:p>
          <a:p>
            <a:pPr marL="0" indent="0">
              <a:buNone/>
            </a:pPr>
            <a:endParaRPr lang="en-US" alt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/>
              <a:t>Advanced features are GPS location</a:t>
            </a:r>
          </a:p>
          <a:p>
            <a:pPr marL="0" indent="0">
              <a:buNone/>
            </a:pPr>
            <a:r>
              <a:rPr lang="en-US" altLang="en-US" sz="1800" dirty="0"/>
              <a:t>   tracking, assistance helpline etc.</a:t>
            </a:r>
          </a:p>
          <a:p>
            <a:pPr marL="0" indent="0">
              <a:buNone/>
            </a:pPr>
            <a:endParaRPr lang="en-US" alt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/>
              <a:t>Identity masking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/>
          </a:p>
          <a:p>
            <a:r>
              <a:rPr lang="en-US" altLang="en-US" sz="1800" dirty="0"/>
              <a:t>Increased and interactive customer support.</a:t>
            </a:r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CADA35-11F7-4E6A-AA48-F8E5AD43983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SE Mini Project Mock 2 Presentation</a:t>
            </a:r>
            <a:endParaRPr lang="en-IN" dirty="0"/>
          </a:p>
        </p:txBody>
      </p:sp>
      <p:sp>
        <p:nvSpPr>
          <p:cNvPr id="22532" name="Slide Number Placeholder 4">
            <a:extLst>
              <a:ext uri="{FF2B5EF4-FFF2-40B4-BE49-F238E27FC236}">
                <a16:creationId xmlns:a16="http://schemas.microsoft.com/office/drawing/2014/main" id="{E956F565-1148-4855-A175-71535227EE84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E52A87E-DD7E-4713-819F-ACF3D3AD63AD}" type="slidenum">
              <a:rPr lang="en-IN" altLang="en-US">
                <a:solidFill>
                  <a:srgbClr val="404040"/>
                </a:solidFill>
                <a:latin typeface="Minion Pro"/>
              </a:rPr>
              <a:pPr eaLnBrk="1" hangingPunct="1"/>
              <a:t>9</a:t>
            </a:fld>
            <a:endParaRPr lang="en-IN" altLang="en-US">
              <a:solidFill>
                <a:srgbClr val="404040"/>
              </a:solidFill>
              <a:latin typeface="Minion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9A6EB2-461F-4202-8792-215F12982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1988840"/>
            <a:ext cx="2952328" cy="29523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2FAE5E-CF54-49C0-91E2-0A4A640CFF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5" y="4797152"/>
            <a:ext cx="1684580" cy="145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9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4939</TotalTime>
  <Words>1309</Words>
  <Application>Microsoft Office PowerPoint</Application>
  <PresentationFormat>On-screen Show (4:3)</PresentationFormat>
  <Paragraphs>361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Minion Pro</vt:lpstr>
      <vt:lpstr>Source Sans Pro</vt:lpstr>
      <vt:lpstr>Wingdings</vt:lpstr>
      <vt:lpstr>Office Theme</vt:lpstr>
      <vt:lpstr>PowerPoint Presentation</vt:lpstr>
      <vt:lpstr>Outline </vt:lpstr>
      <vt:lpstr>Introduction</vt:lpstr>
      <vt:lpstr>Introduction</vt:lpstr>
      <vt:lpstr>Introduction</vt:lpstr>
      <vt:lpstr>Introduction</vt:lpstr>
      <vt:lpstr>Literature Survey of the existing systems</vt:lpstr>
      <vt:lpstr>Literature Survey of the existing systems</vt:lpstr>
      <vt:lpstr>Literature Survey of the existing systems</vt:lpstr>
      <vt:lpstr>Problem statement </vt:lpstr>
      <vt:lpstr>Problem statement </vt:lpstr>
      <vt:lpstr>Problem statement </vt:lpstr>
      <vt:lpstr>Problem statement </vt:lpstr>
      <vt:lpstr>Problem statement </vt:lpstr>
      <vt:lpstr>Problem statement </vt:lpstr>
      <vt:lpstr>System Design</vt:lpstr>
      <vt:lpstr>System Design</vt:lpstr>
      <vt:lpstr>System Design</vt:lpstr>
      <vt:lpstr>System Design</vt:lpstr>
      <vt:lpstr>Hardware and Software Requirements</vt:lpstr>
      <vt:lpstr>Hardware and Software Requirements</vt:lpstr>
      <vt:lpstr>Result And Discussion:</vt:lpstr>
      <vt:lpstr>Results and Discussion</vt:lpstr>
      <vt:lpstr>Results and Discussion</vt:lpstr>
      <vt:lpstr>Results and Discussion</vt:lpstr>
      <vt:lpstr>Results and Discussion</vt:lpstr>
      <vt:lpstr>Results and Discussion</vt:lpstr>
      <vt:lpstr>Conclusion and Future work</vt:lpstr>
      <vt:lpstr>References</vt:lpstr>
      <vt:lpstr>References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TAG1</dc:creator>
  <cp:lastModifiedBy>SAHAYA KEWINSTON</cp:lastModifiedBy>
  <cp:revision>185</cp:revision>
  <cp:lastPrinted>2015-10-12T06:11:58Z</cp:lastPrinted>
  <dcterms:created xsi:type="dcterms:W3CDTF">2014-09-01T09:33:59Z</dcterms:created>
  <dcterms:modified xsi:type="dcterms:W3CDTF">2022-04-29T18:02:40Z</dcterms:modified>
</cp:coreProperties>
</file>

<file path=docProps/thumbnail.jpeg>
</file>